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sldIdLst>
    <p:sldId id="256" r:id="rId2"/>
    <p:sldId id="257" r:id="rId3"/>
    <p:sldId id="294" r:id="rId4"/>
    <p:sldId id="296" r:id="rId5"/>
    <p:sldId id="299" r:id="rId6"/>
    <p:sldId id="436" r:id="rId7"/>
    <p:sldId id="437" r:id="rId8"/>
    <p:sldId id="295" r:id="rId9"/>
    <p:sldId id="298" r:id="rId10"/>
    <p:sldId id="302" r:id="rId11"/>
    <p:sldId id="438" r:id="rId12"/>
    <p:sldId id="303" r:id="rId13"/>
    <p:sldId id="304" r:id="rId14"/>
    <p:sldId id="305" r:id="rId15"/>
    <p:sldId id="322" r:id="rId16"/>
    <p:sldId id="306" r:id="rId17"/>
    <p:sldId id="307" r:id="rId18"/>
    <p:sldId id="308" r:id="rId19"/>
    <p:sldId id="309" r:id="rId20"/>
    <p:sldId id="310" r:id="rId21"/>
    <p:sldId id="311" r:id="rId22"/>
    <p:sldId id="312" r:id="rId23"/>
    <p:sldId id="313" r:id="rId24"/>
    <p:sldId id="315" r:id="rId25"/>
    <p:sldId id="326" r:id="rId26"/>
    <p:sldId id="327" r:id="rId27"/>
    <p:sldId id="328" r:id="rId28"/>
    <p:sldId id="314" r:id="rId29"/>
    <p:sldId id="323" r:id="rId30"/>
    <p:sldId id="316" r:id="rId31"/>
    <p:sldId id="329" r:id="rId32"/>
    <p:sldId id="331" r:id="rId33"/>
    <p:sldId id="317" r:id="rId34"/>
    <p:sldId id="318" r:id="rId35"/>
    <p:sldId id="319" r:id="rId36"/>
    <p:sldId id="320" r:id="rId37"/>
    <p:sldId id="321" r:id="rId38"/>
    <p:sldId id="293" r:id="rId39"/>
    <p:sldId id="333" r:id="rId40"/>
    <p:sldId id="334" r:id="rId41"/>
    <p:sldId id="342" r:id="rId42"/>
    <p:sldId id="343" r:id="rId43"/>
    <p:sldId id="344" r:id="rId44"/>
    <p:sldId id="345" r:id="rId45"/>
    <p:sldId id="335" r:id="rId46"/>
    <p:sldId id="336" r:id="rId47"/>
    <p:sldId id="337" r:id="rId48"/>
    <p:sldId id="338" r:id="rId49"/>
    <p:sldId id="339" r:id="rId50"/>
    <p:sldId id="340" r:id="rId51"/>
    <p:sldId id="346" r:id="rId52"/>
    <p:sldId id="347" r:id="rId53"/>
    <p:sldId id="348" r:id="rId54"/>
    <p:sldId id="341" r:id="rId55"/>
    <p:sldId id="351" r:id="rId56"/>
    <p:sldId id="352" r:id="rId57"/>
    <p:sldId id="353" r:id="rId58"/>
    <p:sldId id="354" r:id="rId59"/>
    <p:sldId id="355" r:id="rId60"/>
    <p:sldId id="356" r:id="rId61"/>
    <p:sldId id="357" r:id="rId62"/>
    <p:sldId id="358" r:id="rId63"/>
    <p:sldId id="350" r:id="rId64"/>
    <p:sldId id="359" r:id="rId65"/>
    <p:sldId id="439" r:id="rId66"/>
    <p:sldId id="440" r:id="rId67"/>
    <p:sldId id="441" r:id="rId68"/>
    <p:sldId id="442" r:id="rId69"/>
    <p:sldId id="443" r:id="rId70"/>
    <p:sldId id="444" r:id="rId71"/>
    <p:sldId id="445" r:id="rId72"/>
    <p:sldId id="446" r:id="rId73"/>
    <p:sldId id="447" r:id="rId74"/>
    <p:sldId id="448" r:id="rId75"/>
    <p:sldId id="449" r:id="rId76"/>
    <p:sldId id="349" r:id="rId77"/>
    <p:sldId id="360" r:id="rId78"/>
    <p:sldId id="434" r:id="rId79"/>
    <p:sldId id="435" r:id="rId80"/>
    <p:sldId id="361" r:id="rId81"/>
    <p:sldId id="362" r:id="rId82"/>
    <p:sldId id="363" r:id="rId83"/>
    <p:sldId id="364" r:id="rId84"/>
    <p:sldId id="365" r:id="rId85"/>
    <p:sldId id="366" r:id="rId86"/>
    <p:sldId id="408" r:id="rId87"/>
    <p:sldId id="367" r:id="rId88"/>
    <p:sldId id="371" r:id="rId89"/>
    <p:sldId id="383" r:id="rId90"/>
    <p:sldId id="384" r:id="rId91"/>
    <p:sldId id="385" r:id="rId92"/>
    <p:sldId id="386" r:id="rId93"/>
    <p:sldId id="387" r:id="rId94"/>
    <p:sldId id="388" r:id="rId95"/>
    <p:sldId id="389" r:id="rId96"/>
    <p:sldId id="390" r:id="rId97"/>
    <p:sldId id="391" r:id="rId98"/>
    <p:sldId id="392" r:id="rId99"/>
    <p:sldId id="393" r:id="rId100"/>
    <p:sldId id="394" r:id="rId101"/>
    <p:sldId id="395" r:id="rId102"/>
    <p:sldId id="396" r:id="rId103"/>
    <p:sldId id="397" r:id="rId104"/>
    <p:sldId id="398" r:id="rId105"/>
    <p:sldId id="399" r:id="rId106"/>
    <p:sldId id="400" r:id="rId107"/>
    <p:sldId id="401" r:id="rId108"/>
    <p:sldId id="402" r:id="rId109"/>
    <p:sldId id="403" r:id="rId110"/>
    <p:sldId id="404" r:id="rId111"/>
    <p:sldId id="405" r:id="rId112"/>
    <p:sldId id="406" r:id="rId113"/>
    <p:sldId id="454" r:id="rId114"/>
    <p:sldId id="407" r:id="rId115"/>
    <p:sldId id="450" r:id="rId116"/>
    <p:sldId id="451" r:id="rId117"/>
    <p:sldId id="452" r:id="rId118"/>
    <p:sldId id="409" r:id="rId119"/>
    <p:sldId id="410" r:id="rId120"/>
    <p:sldId id="411" r:id="rId121"/>
    <p:sldId id="412" r:id="rId122"/>
    <p:sldId id="413" r:id="rId123"/>
    <p:sldId id="414" r:id="rId124"/>
    <p:sldId id="415" r:id="rId125"/>
    <p:sldId id="416" r:id="rId126"/>
    <p:sldId id="417" r:id="rId127"/>
    <p:sldId id="418" r:id="rId128"/>
    <p:sldId id="419" r:id="rId129"/>
    <p:sldId id="420" r:id="rId130"/>
    <p:sldId id="421" r:id="rId131"/>
    <p:sldId id="422" r:id="rId132"/>
    <p:sldId id="423" r:id="rId133"/>
    <p:sldId id="424" r:id="rId134"/>
    <p:sldId id="425" r:id="rId135"/>
    <p:sldId id="426" r:id="rId136"/>
    <p:sldId id="427" r:id="rId137"/>
    <p:sldId id="428" r:id="rId138"/>
    <p:sldId id="429" r:id="rId139"/>
    <p:sldId id="430" r:id="rId140"/>
    <p:sldId id="431" r:id="rId141"/>
    <p:sldId id="432" r:id="rId142"/>
    <p:sldId id="433" r:id="rId1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91" autoAdjust="0"/>
    <p:restoredTop sz="93250" autoAdjust="0"/>
  </p:normalViewPr>
  <p:slideViewPr>
    <p:cSldViewPr>
      <p:cViewPr>
        <p:scale>
          <a:sx n="66" d="100"/>
          <a:sy n="66" d="100"/>
        </p:scale>
        <p:origin x="-168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image" Target="../media/image12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image" Target="../media/image130.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9B96ED-8E33-4B57-95A9-1F8B50447F4D}" type="datetimeFigureOut">
              <a:rPr lang="en-US" smtClean="0"/>
              <a:pPr/>
              <a:t>2/15/2018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5B1359-1981-4BCB-8A39-19F2F6ADCFFB}" type="slidenum">
              <a:rPr lang="en-US" smtClean="0"/>
              <a:pPr/>
              <a:t>‹#›</a:t>
            </a:fld>
            <a:endParaRPr lang="en-US"/>
          </a:p>
        </p:txBody>
      </p:sp>
    </p:spTree>
    <p:extLst>
      <p:ext uri="{BB962C8B-B14F-4D97-AF65-F5344CB8AC3E}">
        <p14:creationId xmlns:p14="http://schemas.microsoft.com/office/powerpoint/2010/main" val="3957433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5B1359-1981-4BCB-8A39-19F2F6ADCFFB}" type="slidenum">
              <a:rPr lang="en-US" smtClean="0"/>
              <a:pPr/>
              <a:t>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5B1359-1981-4BCB-8A39-19F2F6ADCFFB}" type="slidenum">
              <a:rPr lang="en-US" smtClean="0"/>
              <a:pPr/>
              <a:t>12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p:spPr>
        <p:txBody>
          <a:bodyPr/>
          <a:lstStyle/>
          <a:p>
            <a:endParaRPr lang="en-US" smtClean="0">
              <a:latin typeface="Arial" pitchFamily="34" charset="0"/>
              <a:cs typeface="Arial" pitchFamily="34" charset="0"/>
            </a:endParaRPr>
          </a:p>
        </p:txBody>
      </p:sp>
      <p:sp>
        <p:nvSpPr>
          <p:cNvPr id="157700" name="Slide Number Placeholder 3"/>
          <p:cNvSpPr>
            <a:spLocks noGrp="1"/>
          </p:cNvSpPr>
          <p:nvPr>
            <p:ph type="sldNum" sz="quarter" idx="5"/>
          </p:nvPr>
        </p:nvSpPr>
        <p:spPr>
          <a:noFill/>
          <a:ln>
            <a:miter lim="800000"/>
            <a:headEnd/>
            <a:tailEnd/>
          </a:ln>
        </p:spPr>
        <p:txBody>
          <a:bodyPr/>
          <a:lstStyle/>
          <a:p>
            <a:fld id="{2F7E324B-64AA-480F-8896-223C5A66AFA2}" type="slidenum">
              <a:rPr lang="en-US" smtClean="0">
                <a:latin typeface="Arial" pitchFamily="34" charset="0"/>
                <a:cs typeface="Arial" pitchFamily="34" charset="0"/>
              </a:rPr>
              <a:pPr/>
              <a:t>49</a:t>
            </a:fld>
            <a:endParaRPr lang="en-US" smtClean="0">
              <a:latin typeface="Arial" pitchFamily="34" charset="0"/>
              <a:cs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5B1359-1981-4BCB-8A39-19F2F6ADCFFB}" type="slidenum">
              <a:rPr lang="en-US" smtClean="0"/>
              <a:pPr/>
              <a:t>78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5B1359-1981-4BCB-8A39-19F2F6ADCFFB}" type="slidenum">
              <a:rPr lang="en-US" smtClean="0"/>
              <a:pPr/>
              <a:t>79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0573296-8722-44F9-A9CF-92EAF99029CE}"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8F4B042-F807-4F9D-9FE9-8C9BA9417045}"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2CA1CB25-B976-4E4A-A355-9C6455DEA8C0}"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0071241-CEEE-4126-B065-D83A3C7EE3CD}"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CC196DB-2F89-4986-96D0-A929B9841EB1}"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BE367DB-6BA5-41A1-B9A7-F17497CEC37C}" type="slidenum">
              <a:rPr lang="en-US"/>
              <a:pPr>
                <a:defRPr/>
              </a:pPr>
              <a:t>‹#›</a:t>
            </a:fld>
            <a:endParaRPr lang="en-US"/>
          </a:p>
        </p:txBody>
      </p:sp>
    </p:spTree>
    <p:extLst>
      <p:ext uri="{BB962C8B-B14F-4D97-AF65-F5344CB8AC3E}">
        <p14:creationId xmlns:p14="http://schemas.microsoft.com/office/powerpoint/2010/main" val="1062983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2/15/2018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4.xml"/><Relationship Id="rId1" Type="http://schemas.openxmlformats.org/officeDocument/2006/relationships/vmlDrawing" Target="../drawings/vmlDrawing20.vml"/><Relationship Id="rId6" Type="http://schemas.openxmlformats.org/officeDocument/2006/relationships/image" Target="../media/image94.wmf"/><Relationship Id="rId5" Type="http://schemas.openxmlformats.org/officeDocument/2006/relationships/oleObject" Target="../embeddings/oleObject32.bin"/><Relationship Id="rId4" Type="http://schemas.openxmlformats.org/officeDocument/2006/relationships/image" Target="../media/image93.wmf"/></Relationships>
</file>

<file path=ppt/slides/_rels/slide10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4.xml"/><Relationship Id="rId1" Type="http://schemas.openxmlformats.org/officeDocument/2006/relationships/vmlDrawing" Target="../drawings/vmlDrawing21.vml"/><Relationship Id="rId4" Type="http://schemas.openxmlformats.org/officeDocument/2006/relationships/image" Target="../media/image97.wmf"/></Relationships>
</file>

<file path=ppt/slides/_rels/slide10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4.xml"/><Relationship Id="rId1" Type="http://schemas.openxmlformats.org/officeDocument/2006/relationships/vmlDrawing" Target="../drawings/vmlDrawing22.vml"/><Relationship Id="rId4" Type="http://schemas.openxmlformats.org/officeDocument/2006/relationships/image" Target="../media/image99.wmf"/></Relationships>
</file>

<file path=ppt/slides/_rels/slide10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4.xml"/><Relationship Id="rId1" Type="http://schemas.openxmlformats.org/officeDocument/2006/relationships/vmlDrawing" Target="../drawings/vmlDrawing23.vml"/><Relationship Id="rId6" Type="http://schemas.openxmlformats.org/officeDocument/2006/relationships/image" Target="../media/image113.wmf"/><Relationship Id="rId5" Type="http://schemas.openxmlformats.org/officeDocument/2006/relationships/oleObject" Target="../embeddings/oleObject36.bin"/><Relationship Id="rId4" Type="http://schemas.openxmlformats.org/officeDocument/2006/relationships/image" Target="../media/image112.wmf"/></Relationships>
</file>

<file path=ppt/slides/_rels/slide12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3.xml"/><Relationship Id="rId1" Type="http://schemas.openxmlformats.org/officeDocument/2006/relationships/vmlDrawing" Target="../drawings/vmlDrawing24.vml"/><Relationship Id="rId4" Type="http://schemas.openxmlformats.org/officeDocument/2006/relationships/image" Target="../media/image115.w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4.xml"/><Relationship Id="rId1" Type="http://schemas.openxmlformats.org/officeDocument/2006/relationships/vmlDrawing" Target="../drawings/vmlDrawing25.vml"/><Relationship Id="rId6" Type="http://schemas.openxmlformats.org/officeDocument/2006/relationships/image" Target="../media/image117.wmf"/><Relationship Id="rId5" Type="http://schemas.openxmlformats.org/officeDocument/2006/relationships/oleObject" Target="../embeddings/oleObject39.bin"/><Relationship Id="rId4" Type="http://schemas.openxmlformats.org/officeDocument/2006/relationships/image" Target="../media/image116.w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14.xml"/><Relationship Id="rId1" Type="http://schemas.openxmlformats.org/officeDocument/2006/relationships/vmlDrawing" Target="../drawings/vmlDrawing26.vml"/><Relationship Id="rId6" Type="http://schemas.openxmlformats.org/officeDocument/2006/relationships/image" Target="../media/image119.wmf"/><Relationship Id="rId5" Type="http://schemas.openxmlformats.org/officeDocument/2006/relationships/oleObject" Target="../embeddings/oleObject41.bin"/><Relationship Id="rId4" Type="http://schemas.openxmlformats.org/officeDocument/2006/relationships/image" Target="../media/image118.wmf"/></Relationships>
</file>

<file path=ppt/slides/_rels/slide12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13.xml"/><Relationship Id="rId1" Type="http://schemas.openxmlformats.org/officeDocument/2006/relationships/vmlDrawing" Target="../drawings/vmlDrawing27.vml"/><Relationship Id="rId4" Type="http://schemas.openxmlformats.org/officeDocument/2006/relationships/image" Target="../media/image121.wmf"/></Relationships>
</file>

<file path=ppt/slides/_rels/slide12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13.xml"/><Relationship Id="rId1" Type="http://schemas.openxmlformats.org/officeDocument/2006/relationships/vmlDrawing" Target="../drawings/vmlDrawing28.vml"/><Relationship Id="rId4" Type="http://schemas.openxmlformats.org/officeDocument/2006/relationships/image" Target="../media/image123.wmf"/></Relationships>
</file>

<file path=ppt/slides/_rels/slide13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14.xml"/><Relationship Id="rId1" Type="http://schemas.openxmlformats.org/officeDocument/2006/relationships/vmlDrawing" Target="../drawings/vmlDrawing29.vml"/><Relationship Id="rId6" Type="http://schemas.openxmlformats.org/officeDocument/2006/relationships/image" Target="../media/image126.wmf"/><Relationship Id="rId5" Type="http://schemas.openxmlformats.org/officeDocument/2006/relationships/oleObject" Target="../embeddings/oleObject45.bin"/><Relationship Id="rId4" Type="http://schemas.openxmlformats.org/officeDocument/2006/relationships/image" Target="../media/image125.wmf"/></Relationships>
</file>

<file path=ppt/slides/_rels/slide13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14.xml"/><Relationship Id="rId1" Type="http://schemas.openxmlformats.org/officeDocument/2006/relationships/vmlDrawing" Target="../drawings/vmlDrawing30.vml"/><Relationship Id="rId5" Type="http://schemas.openxmlformats.org/officeDocument/2006/relationships/image" Target="../media/image127.wmf"/><Relationship Id="rId4" Type="http://schemas.openxmlformats.org/officeDocument/2006/relationships/oleObject" Target="../embeddings/oleObject46.bin"/></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14.xml"/><Relationship Id="rId1" Type="http://schemas.openxmlformats.org/officeDocument/2006/relationships/vmlDrawing" Target="../drawings/vmlDrawing31.vml"/><Relationship Id="rId6" Type="http://schemas.openxmlformats.org/officeDocument/2006/relationships/image" Target="../media/image131.wmf"/><Relationship Id="rId5" Type="http://schemas.openxmlformats.org/officeDocument/2006/relationships/oleObject" Target="../embeddings/oleObject48.bin"/><Relationship Id="rId4" Type="http://schemas.openxmlformats.org/officeDocument/2006/relationships/image" Target="../media/image130.w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14.xml"/><Relationship Id="rId1" Type="http://schemas.openxmlformats.org/officeDocument/2006/relationships/vmlDrawing" Target="../drawings/vmlDrawing32.vml"/><Relationship Id="rId4" Type="http://schemas.openxmlformats.org/officeDocument/2006/relationships/image" Target="../media/image132.w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14.xml"/><Relationship Id="rId1" Type="http://schemas.openxmlformats.org/officeDocument/2006/relationships/vmlDrawing" Target="../drawings/vmlDrawing33.vml"/><Relationship Id="rId4" Type="http://schemas.openxmlformats.org/officeDocument/2006/relationships/image" Target="../media/image133.wmf"/></Relationships>
</file>

<file path=ppt/slides/_rels/slide13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image" Target="../media/image43.wmf"/><Relationship Id="rId5" Type="http://schemas.openxmlformats.org/officeDocument/2006/relationships/oleObject" Target="../embeddings/oleObject4.bin"/><Relationship Id="rId4" Type="http://schemas.openxmlformats.org/officeDocument/2006/relationships/image" Target="../media/image42.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4.xml"/><Relationship Id="rId1" Type="http://schemas.openxmlformats.org/officeDocument/2006/relationships/vmlDrawing" Target="../drawings/vmlDrawing4.vml"/><Relationship Id="rId5" Type="http://schemas.openxmlformats.org/officeDocument/2006/relationships/image" Target="../media/image48.jpeg"/><Relationship Id="rId4" Type="http://schemas.openxmlformats.org/officeDocument/2006/relationships/image" Target="../media/image47.wmf"/></Relationships>
</file>

<file path=ppt/slides/_rels/slide67.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50.wmf"/><Relationship Id="rId5" Type="http://schemas.openxmlformats.org/officeDocument/2006/relationships/oleObject" Target="../embeddings/oleObject8.bin"/><Relationship Id="rId4" Type="http://schemas.openxmlformats.org/officeDocument/2006/relationships/image" Target="../media/image49.wmf"/><Relationship Id="rId9" Type="http://schemas.openxmlformats.org/officeDocument/2006/relationships/image" Target="../media/image52.jpeg"/></Relationships>
</file>

<file path=ppt/slides/_rels/slide68.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image" Target="../media/image54.wmf"/><Relationship Id="rId5" Type="http://schemas.openxmlformats.org/officeDocument/2006/relationships/oleObject" Target="../embeddings/oleObject11.bin"/><Relationship Id="rId4" Type="http://schemas.openxmlformats.org/officeDocument/2006/relationships/image" Target="../media/image53.wmf"/><Relationship Id="rId9" Type="http://schemas.openxmlformats.org/officeDocument/2006/relationships/image" Target="../media/image56.jpeg"/></Relationships>
</file>

<file path=ppt/slides/_rels/slide69.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image" Target="../media/image58.wmf"/><Relationship Id="rId5" Type="http://schemas.openxmlformats.org/officeDocument/2006/relationships/oleObject" Target="../embeddings/oleObject14.bin"/><Relationship Id="rId4" Type="http://schemas.openxmlformats.org/officeDocument/2006/relationships/image" Target="../media/image57.wmf"/><Relationship Id="rId9" Type="http://schemas.openxmlformats.org/officeDocument/2006/relationships/image" Target="../media/image60.jpe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image" Target="../media/image62.wmf"/><Relationship Id="rId5" Type="http://schemas.openxmlformats.org/officeDocument/2006/relationships/oleObject" Target="../embeddings/oleObject17.bin"/><Relationship Id="rId4" Type="http://schemas.openxmlformats.org/officeDocument/2006/relationships/image" Target="../media/image61.wmf"/><Relationship Id="rId9" Type="http://schemas.openxmlformats.org/officeDocument/2006/relationships/image" Target="../media/image64.jpeg"/></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4.xml"/><Relationship Id="rId1" Type="http://schemas.openxmlformats.org/officeDocument/2006/relationships/vmlDrawing" Target="../drawings/vmlDrawing9.vml"/><Relationship Id="rId5" Type="http://schemas.openxmlformats.org/officeDocument/2006/relationships/image" Target="../media/image66.jpeg"/><Relationship Id="rId4" Type="http://schemas.openxmlformats.org/officeDocument/2006/relationships/image" Target="../media/image65.wmf"/></Relationships>
</file>

<file path=ppt/slides/_rels/slide7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7.xml"/><Relationship Id="rId5" Type="http://schemas.openxmlformats.org/officeDocument/2006/relationships/image" Target="../media/image70.jpeg"/><Relationship Id="rId4" Type="http://schemas.openxmlformats.org/officeDocument/2006/relationships/image" Target="../media/image69.jpeg"/></Relationships>
</file>

<file path=ppt/slides/_rels/slide7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7.jpeg"/><Relationship Id="rId1" Type="http://schemas.openxmlformats.org/officeDocument/2006/relationships/slideLayout" Target="../slideLayouts/slideLayout17.xml"/><Relationship Id="rId5" Type="http://schemas.openxmlformats.org/officeDocument/2006/relationships/image" Target="../media/image73.jpeg"/><Relationship Id="rId4" Type="http://schemas.openxmlformats.org/officeDocument/2006/relationships/image" Target="../media/image72.jpeg"/></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5.wmf"/><Relationship Id="rId4" Type="http://schemas.openxmlformats.org/officeDocument/2006/relationships/oleObject" Target="../embeddings/oleObject20.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5.wmf"/><Relationship Id="rId4" Type="http://schemas.openxmlformats.org/officeDocument/2006/relationships/oleObject" Target="../embeddings/oleObject21.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3.xml"/><Relationship Id="rId1" Type="http://schemas.openxmlformats.org/officeDocument/2006/relationships/vmlDrawing" Target="../drawings/vmlDrawing12.vml"/><Relationship Id="rId4" Type="http://schemas.openxmlformats.org/officeDocument/2006/relationships/image" Target="../media/image77.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image" Target="../media/image79.wmf"/><Relationship Id="rId5" Type="http://schemas.openxmlformats.org/officeDocument/2006/relationships/oleObject" Target="../embeddings/oleObject24.bin"/><Relationship Id="rId4" Type="http://schemas.openxmlformats.org/officeDocument/2006/relationships/image" Target="../media/image7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4.xml"/><Relationship Id="rId1" Type="http://schemas.openxmlformats.org/officeDocument/2006/relationships/vmlDrawing" Target="../drawings/vmlDrawing14.vml"/><Relationship Id="rId4" Type="http://schemas.openxmlformats.org/officeDocument/2006/relationships/image" Target="../media/image80.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4.xml"/><Relationship Id="rId1" Type="http://schemas.openxmlformats.org/officeDocument/2006/relationships/vmlDrawing" Target="../drawings/vmlDrawing15.vml"/><Relationship Id="rId4" Type="http://schemas.openxmlformats.org/officeDocument/2006/relationships/image" Target="../media/image81.wmf"/></Relationships>
</file>

<file path=ppt/slides/_rels/slide9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4.xml"/><Relationship Id="rId1" Type="http://schemas.openxmlformats.org/officeDocument/2006/relationships/vmlDrawing" Target="../drawings/vmlDrawing16.vml"/><Relationship Id="rId4" Type="http://schemas.openxmlformats.org/officeDocument/2006/relationships/image" Target="../media/image84.wmf"/></Relationships>
</file>

<file path=ppt/slides/_rels/slide9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4.xml"/><Relationship Id="rId1" Type="http://schemas.openxmlformats.org/officeDocument/2006/relationships/vmlDrawing" Target="../drawings/vmlDrawing17.vml"/><Relationship Id="rId4" Type="http://schemas.openxmlformats.org/officeDocument/2006/relationships/image" Target="../media/image87.wmf"/></Relationships>
</file>

<file path=ppt/slides/_rels/slide9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4.xml"/><Relationship Id="rId1" Type="http://schemas.openxmlformats.org/officeDocument/2006/relationships/vmlDrawing" Target="../drawings/vmlDrawing18.vml"/><Relationship Id="rId4" Type="http://schemas.openxmlformats.org/officeDocument/2006/relationships/image" Target="../media/image89.wmf"/></Relationships>
</file>

<file path=ppt/slides/_rels/slide9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3.xml"/><Relationship Id="rId1" Type="http://schemas.openxmlformats.org/officeDocument/2006/relationships/vmlDrawing" Target="../drawings/vmlDrawing19.vml"/><Relationship Id="rId4" Type="http://schemas.openxmlformats.org/officeDocument/2006/relationships/image" Target="../media/image9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219200"/>
            <a:ext cx="7543800" cy="3352799"/>
          </a:xfrm>
        </p:spPr>
        <p:txBody>
          <a:bodyPr>
            <a:normAutofit/>
          </a:bodyPr>
          <a:lstStyle/>
          <a:p>
            <a:r>
              <a:rPr lang="en-US" sz="4800" b="1" dirty="0" smtClean="0"/>
              <a:t>Chapter- 3</a:t>
            </a:r>
            <a:br>
              <a:rPr lang="en-US" sz="4800" b="1" dirty="0" smtClean="0"/>
            </a:br>
            <a:r>
              <a:rPr lang="en-US" sz="4800" b="1" dirty="0" smtClean="0"/>
              <a:t/>
            </a:r>
            <a:br>
              <a:rPr lang="en-US" sz="4800" b="1" dirty="0" smtClean="0"/>
            </a:br>
            <a:r>
              <a:rPr lang="en-US" sz="4800" b="1" dirty="0" smtClean="0"/>
              <a:t>Image Enhancement</a:t>
            </a:r>
            <a:endParaRPr lang="en-US" sz="4800" b="1" dirty="0"/>
          </a:p>
        </p:txBody>
      </p:sp>
      <p:sp>
        <p:nvSpPr>
          <p:cNvPr id="3" name="Subtitle 2"/>
          <p:cNvSpPr>
            <a:spLocks noGrp="1"/>
          </p:cNvSpPr>
          <p:nvPr>
            <p:ph type="subTitle" idx="1"/>
          </p:nvPr>
        </p:nvSpPr>
        <p:spPr>
          <a:xfrm>
            <a:off x="1371600" y="4953000"/>
            <a:ext cx="6400800" cy="1371600"/>
          </a:xfrm>
        </p:spPr>
        <p:txBody>
          <a:bodyPr/>
          <a:lstStyle/>
          <a:p>
            <a:r>
              <a:rPr lang="en-US" dirty="0" err="1" smtClean="0"/>
              <a:t>Ashis</a:t>
            </a:r>
            <a:r>
              <a:rPr lang="en-US" dirty="0" smtClean="0"/>
              <a:t> </a:t>
            </a:r>
            <a:r>
              <a:rPr lang="en-US" dirty="0" err="1" smtClean="0"/>
              <a:t>Pradhan</a:t>
            </a:r>
            <a:endParaRPr lang="en-US" dirty="0" smtClean="0"/>
          </a:p>
          <a:p>
            <a:r>
              <a:rPr lang="en-US" dirty="0" smtClean="0"/>
              <a:t>CSE DEPARTMENT, SMIT</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z="2800" b="1" dirty="0" smtClean="0"/>
              <a:t>Mask processing or Filtering</a:t>
            </a:r>
          </a:p>
        </p:txBody>
      </p:sp>
      <p:sp>
        <p:nvSpPr>
          <p:cNvPr id="47107" name="Rectangle 3"/>
          <p:cNvSpPr>
            <a:spLocks noGrp="1" noChangeArrowheads="1"/>
          </p:cNvSpPr>
          <p:nvPr>
            <p:ph type="body" sz="half" idx="1"/>
          </p:nvPr>
        </p:nvSpPr>
        <p:spPr/>
        <p:txBody>
          <a:bodyPr>
            <a:normAutofit lnSpcReduction="10000"/>
          </a:bodyPr>
          <a:lstStyle/>
          <a:p>
            <a:pPr algn="just" eaLnBrk="1" hangingPunct="1">
              <a:lnSpc>
                <a:spcPct val="80000"/>
              </a:lnSpc>
            </a:pPr>
            <a:r>
              <a:rPr lang="en-US" sz="2000" dirty="0" smtClean="0"/>
              <a:t>A mask is a small 2D array, in which values of the mask coefficients determine the nature of the process such as image sharpening, smoothening, etc.</a:t>
            </a:r>
          </a:p>
          <a:p>
            <a:pPr algn="just" eaLnBrk="1" hangingPunct="1">
              <a:lnSpc>
                <a:spcPct val="80000"/>
              </a:lnSpc>
            </a:pPr>
            <a:endParaRPr lang="en-US" sz="2000" dirty="0" smtClean="0"/>
          </a:p>
          <a:p>
            <a:pPr algn="just" eaLnBrk="1" hangingPunct="1">
              <a:lnSpc>
                <a:spcPct val="80000"/>
              </a:lnSpc>
            </a:pPr>
            <a:r>
              <a:rPr lang="en-US" sz="2000" dirty="0" smtClean="0"/>
              <a:t>These mask are run through out the image on pixel by pixel basis,  to change  intensity value of the center pixel in the input image. </a:t>
            </a:r>
          </a:p>
          <a:p>
            <a:pPr algn="just" eaLnBrk="1" hangingPunct="1">
              <a:lnSpc>
                <a:spcPct val="80000"/>
              </a:lnSpc>
            </a:pPr>
            <a:endParaRPr lang="en-US" sz="2000" dirty="0" smtClean="0"/>
          </a:p>
          <a:p>
            <a:pPr algn="just" eaLnBrk="1" hangingPunct="1">
              <a:lnSpc>
                <a:spcPct val="80000"/>
              </a:lnSpc>
            </a:pPr>
            <a:r>
              <a:rPr lang="en-US" sz="2000" dirty="0" smtClean="0"/>
              <a:t>Mask are also referred as filters, kernels, templates, or windows</a:t>
            </a:r>
          </a:p>
        </p:txBody>
      </p:sp>
      <p:graphicFrame>
        <p:nvGraphicFramePr>
          <p:cNvPr id="26661" name="Group 37"/>
          <p:cNvGraphicFramePr>
            <a:graphicFrameLocks noGrp="1"/>
          </p:cNvGraphicFramePr>
          <p:nvPr>
            <p:ph sz="half" idx="2"/>
            <p:extLst>
              <p:ext uri="{D42A27DB-BD31-4B8C-83A1-F6EECF244321}">
                <p14:modId xmlns:p14="http://schemas.microsoft.com/office/powerpoint/2010/main" val="2914025597"/>
              </p:ext>
            </p:extLst>
          </p:nvPr>
        </p:nvGraphicFramePr>
        <p:xfrm>
          <a:off x="1947219" y="4229101"/>
          <a:ext cx="1600200" cy="1624014"/>
        </p:xfrm>
        <a:graphic>
          <a:graphicData uri="http://schemas.openxmlformats.org/drawingml/2006/table">
            <a:tbl>
              <a:tblPr/>
              <a:tblGrid>
                <a:gridCol w="533400"/>
                <a:gridCol w="533400"/>
                <a:gridCol w="533400"/>
              </a:tblGrid>
              <a:tr h="5413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13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13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7126" name="Text Box 40"/>
          <p:cNvSpPr txBox="1">
            <a:spLocks noChangeArrowheads="1"/>
          </p:cNvSpPr>
          <p:nvPr/>
        </p:nvSpPr>
        <p:spPr bwMode="auto">
          <a:xfrm>
            <a:off x="1066800" y="5943600"/>
            <a:ext cx="3756454" cy="369332"/>
          </a:xfrm>
          <a:prstGeom prst="rect">
            <a:avLst/>
          </a:prstGeom>
          <a:noFill/>
          <a:ln w="9525">
            <a:noFill/>
            <a:miter lim="800000"/>
            <a:headEnd/>
            <a:tailEnd/>
          </a:ln>
        </p:spPr>
        <p:txBody>
          <a:bodyPr wrap="square">
            <a:spAutoFit/>
          </a:bodyPr>
          <a:lstStyle/>
          <a:p>
            <a:pPr>
              <a:spcBef>
                <a:spcPct val="50000"/>
              </a:spcBef>
            </a:pPr>
            <a:r>
              <a:rPr lang="en-US" b="0" dirty="0"/>
              <a:t>Composite </a:t>
            </a:r>
            <a:r>
              <a:rPr lang="en-US" b="0" dirty="0" err="1"/>
              <a:t>Laplacian</a:t>
            </a:r>
            <a:r>
              <a:rPr lang="en-US" b="0" dirty="0"/>
              <a:t> </a:t>
            </a:r>
            <a:r>
              <a:rPr lang="en-US" b="0" dirty="0" smtClean="0"/>
              <a:t>Mask (Sharpen)</a:t>
            </a:r>
            <a:endParaRPr lang="en-US" b="0" dirty="0"/>
          </a:p>
        </p:txBody>
      </p:sp>
      <p:sp>
        <p:nvSpPr>
          <p:cNvPr id="6" name="TextBox 5"/>
          <p:cNvSpPr txBox="1"/>
          <p:nvPr/>
        </p:nvSpPr>
        <p:spPr>
          <a:xfrm>
            <a:off x="1066800" y="3880022"/>
            <a:ext cx="1752600" cy="381000"/>
          </a:xfrm>
          <a:prstGeom prst="rect">
            <a:avLst/>
          </a:prstGeom>
          <a:noFill/>
        </p:spPr>
        <p:txBody>
          <a:bodyPr wrap="square" rtlCol="0">
            <a:spAutoFit/>
          </a:bodyPr>
          <a:lstStyle/>
          <a:p>
            <a:r>
              <a:rPr lang="en-US" dirty="0" smtClean="0"/>
              <a:t>Example:</a:t>
            </a:r>
            <a:endParaRPr lang="en-US" dirty="0"/>
          </a:p>
        </p:txBody>
      </p:sp>
      <p:sp>
        <p:nvSpPr>
          <p:cNvPr id="7" name="Text Box 40"/>
          <p:cNvSpPr txBox="1">
            <a:spLocks noChangeArrowheads="1"/>
          </p:cNvSpPr>
          <p:nvPr/>
        </p:nvSpPr>
        <p:spPr bwMode="auto">
          <a:xfrm>
            <a:off x="4823254" y="5960075"/>
            <a:ext cx="3482546" cy="369332"/>
          </a:xfrm>
          <a:prstGeom prst="rect">
            <a:avLst/>
          </a:prstGeom>
          <a:noFill/>
          <a:ln w="9525">
            <a:noFill/>
            <a:miter lim="800000"/>
            <a:headEnd/>
            <a:tailEnd/>
          </a:ln>
        </p:spPr>
        <p:txBody>
          <a:bodyPr wrap="square">
            <a:spAutoFit/>
          </a:bodyPr>
          <a:lstStyle/>
          <a:p>
            <a:pPr>
              <a:spcBef>
                <a:spcPct val="50000"/>
              </a:spcBef>
            </a:pPr>
            <a:r>
              <a:rPr lang="en-US" b="0" dirty="0" smtClean="0"/>
              <a:t>Arithmetic Mean Mask (Smoothen)</a:t>
            </a:r>
            <a:endParaRPr lang="en-US" b="0" dirty="0"/>
          </a:p>
        </p:txBody>
      </p:sp>
      <p:graphicFrame>
        <p:nvGraphicFramePr>
          <p:cNvPr id="8" name="Group 37"/>
          <p:cNvGraphicFramePr>
            <a:graphicFrameLocks/>
          </p:cNvGraphicFramePr>
          <p:nvPr>
            <p:extLst>
              <p:ext uri="{D42A27DB-BD31-4B8C-83A1-F6EECF244321}">
                <p14:modId xmlns:p14="http://schemas.microsoft.com/office/powerpoint/2010/main" val="600416737"/>
              </p:ext>
            </p:extLst>
          </p:nvPr>
        </p:nvGraphicFramePr>
        <p:xfrm>
          <a:off x="4953000" y="4051985"/>
          <a:ext cx="1981200" cy="1668183"/>
        </p:xfrm>
        <a:graphic>
          <a:graphicData uri="http://schemas.openxmlformats.org/drawingml/2006/table">
            <a:tbl>
              <a:tblPr/>
              <a:tblGrid>
                <a:gridCol w="660400"/>
                <a:gridCol w="660400"/>
                <a:gridCol w="660400"/>
              </a:tblGrid>
              <a:tr h="5200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0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1/9</a:t>
                      </a: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0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1/9</a:t>
                      </a: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1/9</a:t>
                      </a: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1/9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sz="3200" b="1" smtClean="0"/>
              <a:t>Effects of Median filters</a:t>
            </a:r>
          </a:p>
        </p:txBody>
      </p:sp>
      <p:pic>
        <p:nvPicPr>
          <p:cNvPr id="131075" name="Picture 7" descr="med1"/>
          <p:cNvPicPr>
            <a:picLocks noGrp="1" noChangeAspect="1" noChangeArrowheads="1"/>
          </p:cNvPicPr>
          <p:nvPr>
            <p:ph sz="half" idx="1"/>
          </p:nvPr>
        </p:nvPicPr>
        <p:blipFill>
          <a:blip r:embed="rId2"/>
          <a:srcRect/>
          <a:stretch>
            <a:fillRect/>
          </a:stretch>
        </p:blipFill>
        <p:spPr>
          <a:xfrm>
            <a:off x="914400" y="2057400"/>
            <a:ext cx="3086100" cy="3086100"/>
          </a:xfrm>
          <a:noFill/>
        </p:spPr>
      </p:pic>
      <p:pic>
        <p:nvPicPr>
          <p:cNvPr id="131076" name="Picture 8" descr="med2"/>
          <p:cNvPicPr>
            <a:picLocks noGrp="1" noChangeAspect="1" noChangeArrowheads="1"/>
          </p:cNvPicPr>
          <p:nvPr>
            <p:ph sz="half" idx="2"/>
          </p:nvPr>
        </p:nvPicPr>
        <p:blipFill>
          <a:blip r:embed="rId3"/>
          <a:srcRect/>
          <a:stretch>
            <a:fillRect/>
          </a:stretch>
        </p:blipFill>
        <p:spPr>
          <a:xfrm>
            <a:off x="5105400" y="2057400"/>
            <a:ext cx="3086100" cy="3086100"/>
          </a:xfrm>
          <a:noFill/>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457200" y="274638"/>
            <a:ext cx="8305800" cy="639762"/>
          </a:xfrm>
        </p:spPr>
        <p:txBody>
          <a:bodyPr/>
          <a:lstStyle/>
          <a:p>
            <a:pPr eaLnBrk="1" hangingPunct="1"/>
            <a:r>
              <a:rPr lang="en-US" sz="3200" b="1" smtClean="0"/>
              <a:t>Order Statistics filters</a:t>
            </a:r>
          </a:p>
        </p:txBody>
      </p:sp>
      <p:sp>
        <p:nvSpPr>
          <p:cNvPr id="25605" name="Rectangle 3"/>
          <p:cNvSpPr>
            <a:spLocks noGrp="1" noChangeArrowheads="1"/>
          </p:cNvSpPr>
          <p:nvPr>
            <p:ph type="body" sz="half" idx="1"/>
          </p:nvPr>
        </p:nvSpPr>
        <p:spPr>
          <a:xfrm>
            <a:off x="304800" y="914400"/>
            <a:ext cx="8610600" cy="5211763"/>
          </a:xfrm>
        </p:spPr>
        <p:txBody>
          <a:bodyPr>
            <a:normAutofit lnSpcReduction="10000"/>
          </a:bodyPr>
          <a:lstStyle/>
          <a:p>
            <a:pPr algn="just" eaLnBrk="1" hangingPunct="1">
              <a:buFontTx/>
              <a:buNone/>
            </a:pPr>
            <a:r>
              <a:rPr lang="en-US" sz="2400" b="1" smtClean="0"/>
              <a:t>Max and Min Filter</a:t>
            </a:r>
          </a:p>
          <a:p>
            <a:pPr algn="just" eaLnBrk="1" hangingPunct="1">
              <a:buFontTx/>
              <a:buNone/>
            </a:pPr>
            <a:r>
              <a:rPr lang="en-US" sz="2400" smtClean="0"/>
              <a:t>	The </a:t>
            </a:r>
            <a:r>
              <a:rPr lang="en-US" sz="2400" b="1" i="1" smtClean="0"/>
              <a:t>Max filter</a:t>
            </a:r>
            <a:r>
              <a:rPr lang="en-US" sz="2400" smtClean="0"/>
              <a:t> replaces the value of a pixel by the highest gray level in the neighborhood of that pixel:</a:t>
            </a:r>
          </a:p>
          <a:p>
            <a:pPr algn="just" eaLnBrk="1" hangingPunct="1">
              <a:buFontTx/>
              <a:buNone/>
            </a:pPr>
            <a:endParaRPr lang="en-US" sz="2400" smtClean="0"/>
          </a:p>
          <a:p>
            <a:pPr algn="just" eaLnBrk="1" hangingPunct="1">
              <a:buFontTx/>
              <a:buNone/>
            </a:pPr>
            <a:endParaRPr lang="en-US" sz="2400" smtClean="0"/>
          </a:p>
          <a:p>
            <a:pPr algn="just" eaLnBrk="1" hangingPunct="1">
              <a:buFontTx/>
              <a:buNone/>
            </a:pPr>
            <a:endParaRPr lang="en-US" sz="2400" smtClean="0"/>
          </a:p>
          <a:p>
            <a:pPr algn="just" eaLnBrk="1" hangingPunct="1">
              <a:buFontTx/>
              <a:buNone/>
            </a:pPr>
            <a:r>
              <a:rPr lang="en-US" sz="2400" smtClean="0"/>
              <a:t>	It works well with the image having pepper noise.</a:t>
            </a:r>
          </a:p>
          <a:p>
            <a:pPr algn="just" eaLnBrk="1" hangingPunct="1">
              <a:buFontTx/>
              <a:buNone/>
            </a:pPr>
            <a:r>
              <a:rPr lang="en-US" sz="2400" smtClean="0"/>
              <a:t>	The </a:t>
            </a:r>
            <a:r>
              <a:rPr lang="en-US" sz="2400" b="1" i="1" smtClean="0"/>
              <a:t>Min filter</a:t>
            </a:r>
            <a:r>
              <a:rPr lang="en-US" sz="2400" smtClean="0"/>
              <a:t> replaces the value of a pixel by the lowest gray level in the neighborhood of that pixel:</a:t>
            </a:r>
          </a:p>
          <a:p>
            <a:pPr algn="just" eaLnBrk="1" hangingPunct="1">
              <a:buFontTx/>
              <a:buNone/>
            </a:pPr>
            <a:endParaRPr lang="en-US" sz="2400" smtClean="0"/>
          </a:p>
          <a:p>
            <a:pPr algn="just" eaLnBrk="1" hangingPunct="1">
              <a:buFontTx/>
              <a:buNone/>
            </a:pPr>
            <a:endParaRPr lang="en-US" sz="2400" smtClean="0"/>
          </a:p>
          <a:p>
            <a:pPr algn="just" eaLnBrk="1" hangingPunct="1">
              <a:buFontTx/>
              <a:buNone/>
            </a:pPr>
            <a:endParaRPr lang="en-US" sz="2400" smtClean="0"/>
          </a:p>
          <a:p>
            <a:pPr algn="just" eaLnBrk="1" hangingPunct="1">
              <a:buFontTx/>
              <a:buNone/>
            </a:pPr>
            <a:r>
              <a:rPr lang="en-US" sz="2400" smtClean="0"/>
              <a:t>	It works well with the image having salt noise.</a:t>
            </a:r>
          </a:p>
          <a:p>
            <a:pPr algn="just" eaLnBrk="1" hangingPunct="1">
              <a:buFontTx/>
              <a:buNone/>
            </a:pPr>
            <a:endParaRPr lang="en-US" sz="2400" smtClean="0"/>
          </a:p>
        </p:txBody>
      </p:sp>
      <p:graphicFrame>
        <p:nvGraphicFramePr>
          <p:cNvPr id="25602" name="Object 4"/>
          <p:cNvGraphicFramePr>
            <a:graphicFrameLocks noGrp="1" noChangeAspect="1"/>
          </p:cNvGraphicFramePr>
          <p:nvPr>
            <p:ph sz="quarter" idx="2"/>
          </p:nvPr>
        </p:nvGraphicFramePr>
        <p:xfrm>
          <a:off x="2895600" y="2209800"/>
          <a:ext cx="3810000" cy="858838"/>
        </p:xfrm>
        <a:graphic>
          <a:graphicData uri="http://schemas.openxmlformats.org/presentationml/2006/ole">
            <mc:AlternateContent xmlns:mc="http://schemas.openxmlformats.org/markup-compatibility/2006">
              <mc:Choice xmlns:v="urn:schemas-microsoft-com:vml" Requires="v">
                <p:oleObj spid="_x0000_s115766" name="Equation" r:id="rId3" imgW="1409088" imgH="317362" progId="Equation.3">
                  <p:embed/>
                </p:oleObj>
              </mc:Choice>
              <mc:Fallback>
                <p:oleObj name="Equation" r:id="rId3" imgW="1409088" imgH="317362"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209800"/>
                        <a:ext cx="3810000"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3" name="Object 5"/>
          <p:cNvGraphicFramePr>
            <a:graphicFrameLocks noGrp="1" noChangeAspect="1"/>
          </p:cNvGraphicFramePr>
          <p:nvPr>
            <p:ph sz="quarter" idx="3"/>
          </p:nvPr>
        </p:nvGraphicFramePr>
        <p:xfrm>
          <a:off x="2971800" y="4741863"/>
          <a:ext cx="3886200" cy="839787"/>
        </p:xfrm>
        <a:graphic>
          <a:graphicData uri="http://schemas.openxmlformats.org/presentationml/2006/ole">
            <mc:AlternateContent xmlns:mc="http://schemas.openxmlformats.org/markup-compatibility/2006">
              <mc:Choice xmlns:v="urn:schemas-microsoft-com:vml" Requires="v">
                <p:oleObj spid="_x0000_s115767" name="Equation" r:id="rId5" imgW="1409088" imgH="304668" progId="Equation.3">
                  <p:embed/>
                </p:oleObj>
              </mc:Choice>
              <mc:Fallback>
                <p:oleObj name="Equation" r:id="rId5" imgW="1409088" imgH="304668"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4741863"/>
                        <a:ext cx="3886200" cy="839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r>
              <a:rPr lang="en-US" sz="3200" b="1" smtClean="0"/>
              <a:t>Effects of Max filters</a:t>
            </a:r>
          </a:p>
        </p:txBody>
      </p:sp>
      <p:pic>
        <p:nvPicPr>
          <p:cNvPr id="132099" name="Picture 10" descr="max1"/>
          <p:cNvPicPr>
            <a:picLocks noGrp="1" noChangeAspect="1" noChangeArrowheads="1"/>
          </p:cNvPicPr>
          <p:nvPr>
            <p:ph sz="half" idx="1"/>
          </p:nvPr>
        </p:nvPicPr>
        <p:blipFill>
          <a:blip r:embed="rId2"/>
          <a:srcRect/>
          <a:stretch>
            <a:fillRect/>
          </a:stretch>
        </p:blipFill>
        <p:spPr>
          <a:xfrm>
            <a:off x="990600" y="2133600"/>
            <a:ext cx="3009900" cy="3009900"/>
          </a:xfrm>
          <a:noFill/>
        </p:spPr>
      </p:pic>
      <p:pic>
        <p:nvPicPr>
          <p:cNvPr id="132100" name="Picture 12" descr="max2"/>
          <p:cNvPicPr>
            <a:picLocks noGrp="1" noChangeAspect="1" noChangeArrowheads="1"/>
          </p:cNvPicPr>
          <p:nvPr>
            <p:ph sz="half" idx="2"/>
          </p:nvPr>
        </p:nvPicPr>
        <p:blipFill>
          <a:blip r:embed="rId3"/>
          <a:srcRect/>
          <a:stretch>
            <a:fillRect/>
          </a:stretch>
        </p:blipFill>
        <p:spPr>
          <a:xfrm>
            <a:off x="5181600" y="2133600"/>
            <a:ext cx="3009900" cy="3009900"/>
          </a:xfrm>
          <a:noFill/>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r>
              <a:rPr lang="en-US" sz="3200" b="1" smtClean="0"/>
              <a:t>Effects of Min filters</a:t>
            </a:r>
          </a:p>
        </p:txBody>
      </p:sp>
      <p:pic>
        <p:nvPicPr>
          <p:cNvPr id="133123" name="Picture 7" descr="min1"/>
          <p:cNvPicPr>
            <a:picLocks noGrp="1" noChangeAspect="1" noChangeArrowheads="1"/>
          </p:cNvPicPr>
          <p:nvPr>
            <p:ph sz="half" idx="1"/>
          </p:nvPr>
        </p:nvPicPr>
        <p:blipFill>
          <a:blip r:embed="rId2"/>
          <a:srcRect/>
          <a:stretch>
            <a:fillRect/>
          </a:stretch>
        </p:blipFill>
        <p:spPr>
          <a:xfrm>
            <a:off x="990600" y="2057400"/>
            <a:ext cx="3009900" cy="3009900"/>
          </a:xfrm>
          <a:noFill/>
        </p:spPr>
      </p:pic>
      <p:pic>
        <p:nvPicPr>
          <p:cNvPr id="133124" name="Picture 8" descr="min2"/>
          <p:cNvPicPr>
            <a:picLocks noGrp="1" noChangeAspect="1" noChangeArrowheads="1"/>
          </p:cNvPicPr>
          <p:nvPr>
            <p:ph sz="half" idx="2"/>
          </p:nvPr>
        </p:nvPicPr>
        <p:blipFill>
          <a:blip r:embed="rId3"/>
          <a:srcRect/>
          <a:stretch>
            <a:fillRect/>
          </a:stretch>
        </p:blipFill>
        <p:spPr>
          <a:xfrm>
            <a:off x="5181600" y="2057400"/>
            <a:ext cx="3009900" cy="3009900"/>
          </a:xfrm>
          <a:noFill/>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457200" y="274638"/>
            <a:ext cx="8305800" cy="639762"/>
          </a:xfrm>
        </p:spPr>
        <p:txBody>
          <a:bodyPr/>
          <a:lstStyle/>
          <a:p>
            <a:pPr eaLnBrk="1" hangingPunct="1"/>
            <a:r>
              <a:rPr lang="en-US" sz="3200" b="1" smtClean="0"/>
              <a:t>Order Statistics filters</a:t>
            </a:r>
          </a:p>
        </p:txBody>
      </p:sp>
      <p:sp>
        <p:nvSpPr>
          <p:cNvPr id="26628" name="Rectangle 3"/>
          <p:cNvSpPr>
            <a:spLocks noGrp="1" noChangeArrowheads="1"/>
          </p:cNvSpPr>
          <p:nvPr>
            <p:ph type="body" sz="half" idx="1"/>
          </p:nvPr>
        </p:nvSpPr>
        <p:spPr>
          <a:xfrm>
            <a:off x="304800" y="1295400"/>
            <a:ext cx="8610600" cy="5211763"/>
          </a:xfrm>
        </p:spPr>
        <p:txBody>
          <a:bodyPr/>
          <a:lstStyle/>
          <a:p>
            <a:pPr algn="just" eaLnBrk="1" hangingPunct="1">
              <a:buFontTx/>
              <a:buNone/>
            </a:pPr>
            <a:r>
              <a:rPr lang="en-US" sz="2400" b="1" smtClean="0"/>
              <a:t>Midpoint Filter</a:t>
            </a:r>
          </a:p>
          <a:p>
            <a:pPr algn="just" eaLnBrk="1" hangingPunct="1">
              <a:buFontTx/>
              <a:buNone/>
            </a:pPr>
            <a:r>
              <a:rPr lang="en-US" sz="2400" smtClean="0"/>
              <a:t>	It simply computes the midpoint between the maximum and minimum values in the neighborhood of that pixel:</a:t>
            </a:r>
          </a:p>
          <a:p>
            <a:pPr algn="just" eaLnBrk="1" hangingPunct="1">
              <a:buFontTx/>
              <a:buNone/>
            </a:pPr>
            <a:endParaRPr lang="en-US" sz="2400" smtClean="0"/>
          </a:p>
          <a:p>
            <a:pPr algn="just" eaLnBrk="1" hangingPunct="1">
              <a:buFontTx/>
              <a:buNone/>
            </a:pPr>
            <a:endParaRPr lang="en-US" sz="2400" smtClean="0"/>
          </a:p>
          <a:p>
            <a:pPr algn="just" eaLnBrk="1" hangingPunct="1">
              <a:buFontTx/>
              <a:buNone/>
            </a:pPr>
            <a:endParaRPr lang="en-US" sz="2400" smtClean="0"/>
          </a:p>
          <a:p>
            <a:pPr algn="just" eaLnBrk="1" hangingPunct="1">
              <a:buFontTx/>
              <a:buNone/>
            </a:pPr>
            <a:r>
              <a:rPr lang="en-US" sz="2400" smtClean="0"/>
              <a:t>	</a:t>
            </a:r>
          </a:p>
          <a:p>
            <a:pPr algn="just" eaLnBrk="1" hangingPunct="1">
              <a:buFontTx/>
              <a:buNone/>
            </a:pPr>
            <a:endParaRPr lang="en-US" sz="2400" smtClean="0"/>
          </a:p>
          <a:p>
            <a:pPr algn="just" eaLnBrk="1" hangingPunct="1">
              <a:buFontTx/>
              <a:buNone/>
            </a:pPr>
            <a:r>
              <a:rPr lang="en-US" sz="2400" smtClean="0"/>
              <a:t>	It works well with the image having randomly distributed noise like Gaussian or uniform noise.</a:t>
            </a:r>
          </a:p>
          <a:p>
            <a:pPr algn="just" eaLnBrk="1" hangingPunct="1">
              <a:buFontTx/>
              <a:buNone/>
            </a:pPr>
            <a:endParaRPr lang="en-US" sz="2400" smtClean="0"/>
          </a:p>
        </p:txBody>
      </p:sp>
      <p:graphicFrame>
        <p:nvGraphicFramePr>
          <p:cNvPr id="26626" name="Object 4"/>
          <p:cNvGraphicFramePr>
            <a:graphicFrameLocks noGrp="1" noChangeAspect="1"/>
          </p:cNvGraphicFramePr>
          <p:nvPr>
            <p:ph sz="quarter" idx="2"/>
          </p:nvPr>
        </p:nvGraphicFramePr>
        <p:xfrm>
          <a:off x="1676400" y="3124200"/>
          <a:ext cx="5638800" cy="935038"/>
        </p:xfrm>
        <a:graphic>
          <a:graphicData uri="http://schemas.openxmlformats.org/presentationml/2006/ole">
            <mc:AlternateContent xmlns:mc="http://schemas.openxmlformats.org/markup-compatibility/2006">
              <mc:Choice xmlns:v="urn:schemas-microsoft-com:vml" Requires="v">
                <p:oleObj spid="_x0000_s116764" name="Equation" r:id="rId3" imgW="2603500" imgH="431800" progId="Equation.3">
                  <p:embed/>
                </p:oleObj>
              </mc:Choice>
              <mc:Fallback>
                <p:oleObj name="Equation" r:id="rId3" imgW="2603500" imgH="431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124200"/>
                        <a:ext cx="5638800" cy="935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sz="3200" b="1" smtClean="0"/>
              <a:t>Effects of Mid-point filters</a:t>
            </a:r>
          </a:p>
        </p:txBody>
      </p:sp>
      <p:pic>
        <p:nvPicPr>
          <p:cNvPr id="134147" name="Picture 7" descr="mid1"/>
          <p:cNvPicPr>
            <a:picLocks noGrp="1" noChangeAspect="1" noChangeArrowheads="1"/>
          </p:cNvPicPr>
          <p:nvPr>
            <p:ph sz="half" idx="1"/>
          </p:nvPr>
        </p:nvPicPr>
        <p:blipFill>
          <a:blip r:embed="rId2"/>
          <a:srcRect/>
          <a:stretch>
            <a:fillRect/>
          </a:stretch>
        </p:blipFill>
        <p:spPr>
          <a:xfrm>
            <a:off x="990600" y="2057400"/>
            <a:ext cx="2933700" cy="2933700"/>
          </a:xfrm>
          <a:noFill/>
        </p:spPr>
      </p:pic>
      <p:pic>
        <p:nvPicPr>
          <p:cNvPr id="134148" name="Picture 8" descr="mid2"/>
          <p:cNvPicPr>
            <a:picLocks noGrp="1" noChangeAspect="1" noChangeArrowheads="1"/>
          </p:cNvPicPr>
          <p:nvPr>
            <p:ph sz="half" idx="2"/>
          </p:nvPr>
        </p:nvPicPr>
        <p:blipFill>
          <a:blip r:embed="rId3"/>
          <a:srcRect/>
          <a:stretch>
            <a:fillRect/>
          </a:stretch>
        </p:blipFill>
        <p:spPr>
          <a:xfrm>
            <a:off x="5181600" y="2057400"/>
            <a:ext cx="2933700" cy="2933700"/>
          </a:xfrm>
          <a:noFill/>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457200" y="274638"/>
            <a:ext cx="8305800" cy="639762"/>
          </a:xfrm>
        </p:spPr>
        <p:txBody>
          <a:bodyPr/>
          <a:lstStyle/>
          <a:p>
            <a:pPr eaLnBrk="1" hangingPunct="1"/>
            <a:r>
              <a:rPr lang="en-US" sz="3200" b="1" smtClean="0"/>
              <a:t>Order Statistics filters</a:t>
            </a:r>
          </a:p>
        </p:txBody>
      </p:sp>
      <p:sp>
        <p:nvSpPr>
          <p:cNvPr id="27652" name="Rectangle 3"/>
          <p:cNvSpPr>
            <a:spLocks noGrp="1" noChangeArrowheads="1"/>
          </p:cNvSpPr>
          <p:nvPr>
            <p:ph type="body" sz="half" idx="1"/>
          </p:nvPr>
        </p:nvSpPr>
        <p:spPr>
          <a:xfrm>
            <a:off x="304800" y="1295400"/>
            <a:ext cx="8610600" cy="5211763"/>
          </a:xfrm>
        </p:spPr>
        <p:txBody>
          <a:bodyPr/>
          <a:lstStyle/>
          <a:p>
            <a:pPr algn="just" eaLnBrk="1" hangingPunct="1">
              <a:buFontTx/>
              <a:buNone/>
            </a:pPr>
            <a:r>
              <a:rPr lang="en-US" sz="2400" b="1" smtClean="0"/>
              <a:t>Alpha-trimmed mean Filter</a:t>
            </a:r>
          </a:p>
          <a:p>
            <a:pPr algn="just" eaLnBrk="1" hangingPunct="1">
              <a:buFontTx/>
              <a:buNone/>
            </a:pPr>
            <a:r>
              <a:rPr lang="en-US" sz="2400" smtClean="0"/>
              <a:t>	Suppose that we delete the lowest d/2 and highest d/2 gray levels values of f(s, t) in the neighborhood S</a:t>
            </a:r>
            <a:r>
              <a:rPr lang="en-US" sz="2400" baseline="-25000" smtClean="0"/>
              <a:t>xy</a:t>
            </a:r>
            <a:r>
              <a:rPr lang="en-US" sz="2400" smtClean="0"/>
              <a:t>. Let f</a:t>
            </a:r>
            <a:r>
              <a:rPr lang="en-US" sz="2400" baseline="-25000" smtClean="0"/>
              <a:t>r</a:t>
            </a:r>
            <a:r>
              <a:rPr lang="en-US" sz="2400" smtClean="0"/>
              <a:t>(s, t) represent the remaining mn-d pixels. A filter formed by averaging these remaining pixels is called an alpha-trimmed mean filter:</a:t>
            </a:r>
          </a:p>
          <a:p>
            <a:pPr algn="just" eaLnBrk="1" hangingPunct="1">
              <a:buFontTx/>
              <a:buNone/>
            </a:pPr>
            <a:endParaRPr lang="en-US" sz="2400" smtClean="0"/>
          </a:p>
          <a:p>
            <a:pPr algn="just" eaLnBrk="1" hangingPunct="1">
              <a:buFontTx/>
              <a:buNone/>
            </a:pPr>
            <a:endParaRPr lang="en-US" sz="2400" smtClean="0"/>
          </a:p>
          <a:p>
            <a:pPr algn="just" eaLnBrk="1" hangingPunct="1">
              <a:buFontTx/>
              <a:buNone/>
            </a:pPr>
            <a:endParaRPr lang="en-US" sz="2400" smtClean="0"/>
          </a:p>
          <a:p>
            <a:pPr algn="just" eaLnBrk="1" hangingPunct="1">
              <a:buFontTx/>
              <a:buNone/>
            </a:pPr>
            <a:r>
              <a:rPr lang="en-US" sz="2400" smtClean="0"/>
              <a:t>	where d can range from 0 to mn-1. </a:t>
            </a:r>
          </a:p>
          <a:p>
            <a:pPr algn="just" eaLnBrk="1" hangingPunct="1">
              <a:buFontTx/>
              <a:buNone/>
            </a:pPr>
            <a:r>
              <a:rPr lang="en-US" sz="2400" smtClean="0"/>
              <a:t>	It works well with the image having combination of  Gaussian and salt-and-pepper noise.</a:t>
            </a:r>
          </a:p>
          <a:p>
            <a:pPr algn="just" eaLnBrk="1" hangingPunct="1">
              <a:buFontTx/>
              <a:buNone/>
            </a:pPr>
            <a:endParaRPr lang="en-US" sz="2400" smtClean="0"/>
          </a:p>
        </p:txBody>
      </p:sp>
      <p:graphicFrame>
        <p:nvGraphicFramePr>
          <p:cNvPr id="27650" name="Object 4"/>
          <p:cNvGraphicFramePr>
            <a:graphicFrameLocks noGrp="1" noChangeAspect="1"/>
          </p:cNvGraphicFramePr>
          <p:nvPr>
            <p:ph sz="quarter" idx="2"/>
          </p:nvPr>
        </p:nvGraphicFramePr>
        <p:xfrm>
          <a:off x="2674938" y="3941763"/>
          <a:ext cx="3487737" cy="935037"/>
        </p:xfrm>
        <a:graphic>
          <a:graphicData uri="http://schemas.openxmlformats.org/presentationml/2006/ole">
            <mc:AlternateContent xmlns:mc="http://schemas.openxmlformats.org/markup-compatibility/2006">
              <mc:Choice xmlns:v="urn:schemas-microsoft-com:vml" Requires="v">
                <p:oleObj spid="_x0000_s117788" name="Equation" r:id="rId3" imgW="1752600" imgH="469900" progId="Equation.3">
                  <p:embed/>
                </p:oleObj>
              </mc:Choice>
              <mc:Fallback>
                <p:oleObj name="Equation" r:id="rId3" imgW="1752600" imgH="469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938" y="3941763"/>
                        <a:ext cx="3487737" cy="935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lang="en-US" sz="3200" b="1" smtClean="0"/>
              <a:t>Effects of Alpha-trimmed filters</a:t>
            </a:r>
          </a:p>
        </p:txBody>
      </p:sp>
      <p:pic>
        <p:nvPicPr>
          <p:cNvPr id="135171" name="Picture 7" descr="alp1"/>
          <p:cNvPicPr>
            <a:picLocks noGrp="1" noChangeAspect="1" noChangeArrowheads="1"/>
          </p:cNvPicPr>
          <p:nvPr>
            <p:ph sz="half" idx="1"/>
          </p:nvPr>
        </p:nvPicPr>
        <p:blipFill>
          <a:blip r:embed="rId2"/>
          <a:srcRect/>
          <a:stretch>
            <a:fillRect/>
          </a:stretch>
        </p:blipFill>
        <p:spPr>
          <a:xfrm>
            <a:off x="685800" y="1905000"/>
            <a:ext cx="3390900" cy="3390900"/>
          </a:xfrm>
          <a:noFill/>
        </p:spPr>
      </p:pic>
      <p:pic>
        <p:nvPicPr>
          <p:cNvPr id="135172" name="Picture 8" descr="alp2"/>
          <p:cNvPicPr>
            <a:picLocks noGrp="1" noChangeAspect="1" noChangeArrowheads="1"/>
          </p:cNvPicPr>
          <p:nvPr>
            <p:ph sz="half" idx="2"/>
          </p:nvPr>
        </p:nvPicPr>
        <p:blipFill>
          <a:blip r:embed="rId3"/>
          <a:srcRect/>
          <a:stretch>
            <a:fillRect/>
          </a:stretch>
        </p:blipFill>
        <p:spPr>
          <a:xfrm>
            <a:off x="4876800" y="1905000"/>
            <a:ext cx="3390900" cy="3390900"/>
          </a:xfrm>
          <a:noFill/>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3"/>
          <p:cNvPicPr>
            <a:picLocks noChangeAspect="1" noChangeArrowheads="1"/>
          </p:cNvPicPr>
          <p:nvPr/>
        </p:nvPicPr>
        <p:blipFill>
          <a:blip r:embed="rId2"/>
          <a:srcRect/>
          <a:stretch>
            <a:fillRect/>
          </a:stretch>
        </p:blipFill>
        <p:spPr bwMode="auto">
          <a:xfrm>
            <a:off x="1143000" y="965200"/>
            <a:ext cx="7215188" cy="5572125"/>
          </a:xfrm>
          <a:prstGeom prst="rect">
            <a:avLst/>
          </a:prstGeom>
          <a:noFill/>
          <a:ln w="9525">
            <a:noFill/>
            <a:miter lim="800000"/>
            <a:headEnd/>
            <a:tailEnd/>
          </a:ln>
        </p:spPr>
      </p:pic>
      <p:sp>
        <p:nvSpPr>
          <p:cNvPr id="136195" name="Text Box 4"/>
          <p:cNvSpPr txBox="1">
            <a:spLocks noChangeArrowheads="1"/>
          </p:cNvSpPr>
          <p:nvPr/>
        </p:nvSpPr>
        <p:spPr bwMode="auto">
          <a:xfrm>
            <a:off x="914400" y="304800"/>
            <a:ext cx="7620000" cy="457200"/>
          </a:xfrm>
          <a:prstGeom prst="rect">
            <a:avLst/>
          </a:prstGeom>
          <a:noFill/>
          <a:ln w="9525">
            <a:noFill/>
            <a:miter lim="800000"/>
            <a:headEnd/>
            <a:tailEnd/>
          </a:ln>
        </p:spPr>
        <p:txBody>
          <a:bodyPr>
            <a:spAutoFit/>
          </a:bodyPr>
          <a:lstStyle/>
          <a:p>
            <a:pPr>
              <a:spcBef>
                <a:spcPct val="50000"/>
              </a:spcBef>
            </a:pPr>
            <a:r>
              <a:rPr lang="en-US" sz="2400"/>
              <a:t>Arithmetic and Geometric Mean Filter: An example</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3"/>
          <p:cNvPicPr>
            <a:picLocks noChangeAspect="1" noChangeArrowheads="1"/>
          </p:cNvPicPr>
          <p:nvPr/>
        </p:nvPicPr>
        <p:blipFill>
          <a:blip r:embed="rId2"/>
          <a:srcRect/>
          <a:stretch>
            <a:fillRect/>
          </a:stretch>
        </p:blipFill>
        <p:spPr bwMode="auto">
          <a:xfrm>
            <a:off x="990600" y="990600"/>
            <a:ext cx="7010400" cy="5407025"/>
          </a:xfrm>
          <a:prstGeom prst="rect">
            <a:avLst/>
          </a:prstGeom>
          <a:noFill/>
          <a:ln w="9525">
            <a:noFill/>
            <a:miter lim="800000"/>
            <a:headEnd/>
            <a:tailEnd/>
          </a:ln>
        </p:spPr>
      </p:pic>
      <p:sp>
        <p:nvSpPr>
          <p:cNvPr id="137219" name="Text Box 4"/>
          <p:cNvSpPr txBox="1">
            <a:spLocks noChangeArrowheads="1"/>
          </p:cNvSpPr>
          <p:nvPr/>
        </p:nvSpPr>
        <p:spPr bwMode="auto">
          <a:xfrm>
            <a:off x="914400" y="304800"/>
            <a:ext cx="7620000" cy="457200"/>
          </a:xfrm>
          <a:prstGeom prst="rect">
            <a:avLst/>
          </a:prstGeom>
          <a:noFill/>
          <a:ln w="9525">
            <a:noFill/>
            <a:miter lim="800000"/>
            <a:headEnd/>
            <a:tailEnd/>
          </a:ln>
        </p:spPr>
        <p:txBody>
          <a:bodyPr>
            <a:spAutoFit/>
          </a:bodyPr>
          <a:lstStyle/>
          <a:p>
            <a:pPr>
              <a:spcBef>
                <a:spcPct val="50000"/>
              </a:spcBef>
            </a:pPr>
            <a:r>
              <a:rPr lang="en-US" sz="2400"/>
              <a:t>Contra harmonic Mean Filter: An example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26" name="Text Box 40"/>
          <p:cNvSpPr txBox="1">
            <a:spLocks noChangeArrowheads="1"/>
          </p:cNvSpPr>
          <p:nvPr/>
        </p:nvSpPr>
        <p:spPr bwMode="auto">
          <a:xfrm>
            <a:off x="903549" y="6475956"/>
            <a:ext cx="3756454" cy="369332"/>
          </a:xfrm>
          <a:prstGeom prst="rect">
            <a:avLst/>
          </a:prstGeom>
          <a:noFill/>
          <a:ln w="9525">
            <a:noFill/>
            <a:miter lim="800000"/>
            <a:headEnd/>
            <a:tailEnd/>
          </a:ln>
        </p:spPr>
        <p:txBody>
          <a:bodyPr wrap="square">
            <a:spAutoFit/>
          </a:bodyPr>
          <a:lstStyle/>
          <a:p>
            <a:pPr>
              <a:spcBef>
                <a:spcPct val="50000"/>
              </a:spcBef>
            </a:pPr>
            <a:r>
              <a:rPr lang="en-US" b="1" dirty="0" smtClean="0"/>
              <a:t>RESULT OF SMOOTHENING </a:t>
            </a:r>
            <a:endParaRPr lang="en-US" b="1" dirty="0"/>
          </a:p>
        </p:txBody>
      </p:sp>
      <p:sp>
        <p:nvSpPr>
          <p:cNvPr id="7" name="Text Box 40"/>
          <p:cNvSpPr txBox="1">
            <a:spLocks noChangeArrowheads="1"/>
          </p:cNvSpPr>
          <p:nvPr/>
        </p:nvSpPr>
        <p:spPr bwMode="auto">
          <a:xfrm>
            <a:off x="5181600" y="6488668"/>
            <a:ext cx="3482546" cy="369332"/>
          </a:xfrm>
          <a:prstGeom prst="rect">
            <a:avLst/>
          </a:prstGeom>
          <a:noFill/>
          <a:ln w="9525">
            <a:noFill/>
            <a:miter lim="800000"/>
            <a:headEnd/>
            <a:tailEnd/>
          </a:ln>
        </p:spPr>
        <p:txBody>
          <a:bodyPr wrap="square">
            <a:spAutoFit/>
          </a:bodyPr>
          <a:lstStyle/>
          <a:p>
            <a:pPr algn="ctr">
              <a:spcBef>
                <a:spcPct val="50000"/>
              </a:spcBef>
            </a:pPr>
            <a:r>
              <a:rPr lang="en-US" b="1" dirty="0"/>
              <a:t>RESULT OF </a:t>
            </a:r>
            <a:r>
              <a:rPr lang="en-US" b="1" dirty="0" smtClean="0"/>
              <a:t> SHARPENING</a:t>
            </a:r>
            <a:endParaRPr lang="en-US" b="1" dirty="0"/>
          </a:p>
        </p:txBody>
      </p:sp>
      <p:pic>
        <p:nvPicPr>
          <p:cNvPr id="191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199" y="0"/>
            <a:ext cx="3906677"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4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200400"/>
            <a:ext cx="3352800" cy="3288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4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5970" y="3213100"/>
            <a:ext cx="3232230" cy="3281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708836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3"/>
          <p:cNvPicPr>
            <a:picLocks noChangeAspect="1" noChangeArrowheads="1"/>
          </p:cNvPicPr>
          <p:nvPr/>
        </p:nvPicPr>
        <p:blipFill>
          <a:blip r:embed="rId2"/>
          <a:srcRect/>
          <a:stretch>
            <a:fillRect/>
          </a:stretch>
        </p:blipFill>
        <p:spPr bwMode="auto">
          <a:xfrm>
            <a:off x="914400" y="1752600"/>
            <a:ext cx="7467600" cy="2892425"/>
          </a:xfrm>
          <a:prstGeom prst="rect">
            <a:avLst/>
          </a:prstGeom>
          <a:noFill/>
          <a:ln w="9525">
            <a:noFill/>
            <a:miter lim="800000"/>
            <a:headEnd/>
            <a:tailEnd/>
          </a:ln>
        </p:spPr>
      </p:pic>
      <p:sp>
        <p:nvSpPr>
          <p:cNvPr id="138243" name="Text Box 4"/>
          <p:cNvSpPr txBox="1">
            <a:spLocks noChangeArrowheads="1"/>
          </p:cNvSpPr>
          <p:nvPr/>
        </p:nvSpPr>
        <p:spPr bwMode="auto">
          <a:xfrm>
            <a:off x="609600" y="533400"/>
            <a:ext cx="7620000" cy="457200"/>
          </a:xfrm>
          <a:prstGeom prst="rect">
            <a:avLst/>
          </a:prstGeom>
          <a:noFill/>
          <a:ln w="9525">
            <a:noFill/>
            <a:miter lim="800000"/>
            <a:headEnd/>
            <a:tailEnd/>
          </a:ln>
        </p:spPr>
        <p:txBody>
          <a:bodyPr>
            <a:spAutoFit/>
          </a:bodyPr>
          <a:lstStyle/>
          <a:p>
            <a:pPr>
              <a:spcBef>
                <a:spcPct val="50000"/>
              </a:spcBef>
            </a:pPr>
            <a:r>
              <a:rPr lang="en-US" sz="2400"/>
              <a:t>Contra harmonic Mean Filter: An example</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3"/>
          <p:cNvPicPr>
            <a:picLocks noChangeAspect="1" noChangeArrowheads="1"/>
          </p:cNvPicPr>
          <p:nvPr/>
        </p:nvPicPr>
        <p:blipFill>
          <a:blip r:embed="rId2"/>
          <a:srcRect/>
          <a:stretch>
            <a:fillRect/>
          </a:stretch>
        </p:blipFill>
        <p:spPr bwMode="auto">
          <a:xfrm>
            <a:off x="914400" y="1011238"/>
            <a:ext cx="7119938" cy="5499100"/>
          </a:xfrm>
          <a:prstGeom prst="rect">
            <a:avLst/>
          </a:prstGeom>
          <a:noFill/>
          <a:ln w="9525">
            <a:noFill/>
            <a:miter lim="800000"/>
            <a:headEnd/>
            <a:tailEnd/>
          </a:ln>
        </p:spPr>
      </p:pic>
      <p:sp>
        <p:nvSpPr>
          <p:cNvPr id="139267" name="Text Box 4"/>
          <p:cNvSpPr txBox="1">
            <a:spLocks noChangeArrowheads="1"/>
          </p:cNvSpPr>
          <p:nvPr/>
        </p:nvSpPr>
        <p:spPr bwMode="auto">
          <a:xfrm>
            <a:off x="914400" y="304800"/>
            <a:ext cx="7620000" cy="457200"/>
          </a:xfrm>
          <a:prstGeom prst="rect">
            <a:avLst/>
          </a:prstGeom>
          <a:noFill/>
          <a:ln w="9525">
            <a:noFill/>
            <a:miter lim="800000"/>
            <a:headEnd/>
            <a:tailEnd/>
          </a:ln>
        </p:spPr>
        <p:txBody>
          <a:bodyPr>
            <a:spAutoFit/>
          </a:bodyPr>
          <a:lstStyle/>
          <a:p>
            <a:pPr>
              <a:spcBef>
                <a:spcPct val="50000"/>
              </a:spcBef>
            </a:pPr>
            <a:r>
              <a:rPr lang="en-US" sz="2400"/>
              <a:t>Median Filter: An example</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3"/>
          <p:cNvPicPr>
            <a:picLocks noChangeAspect="1" noChangeArrowheads="1"/>
          </p:cNvPicPr>
          <p:nvPr/>
        </p:nvPicPr>
        <p:blipFill>
          <a:blip r:embed="rId2"/>
          <a:srcRect/>
          <a:stretch>
            <a:fillRect/>
          </a:stretch>
        </p:blipFill>
        <p:spPr bwMode="auto">
          <a:xfrm>
            <a:off x="914400" y="2057400"/>
            <a:ext cx="7427913" cy="2874963"/>
          </a:xfrm>
          <a:prstGeom prst="rect">
            <a:avLst/>
          </a:prstGeom>
          <a:noFill/>
          <a:ln w="9525">
            <a:noFill/>
            <a:miter lim="800000"/>
            <a:headEnd/>
            <a:tailEnd/>
          </a:ln>
        </p:spPr>
      </p:pic>
      <p:sp>
        <p:nvSpPr>
          <p:cNvPr id="140291" name="Text Box 4"/>
          <p:cNvSpPr txBox="1">
            <a:spLocks noChangeArrowheads="1"/>
          </p:cNvSpPr>
          <p:nvPr/>
        </p:nvSpPr>
        <p:spPr bwMode="auto">
          <a:xfrm>
            <a:off x="914400" y="685800"/>
            <a:ext cx="7620000" cy="457200"/>
          </a:xfrm>
          <a:prstGeom prst="rect">
            <a:avLst/>
          </a:prstGeom>
          <a:noFill/>
          <a:ln w="9525">
            <a:noFill/>
            <a:miter lim="800000"/>
            <a:headEnd/>
            <a:tailEnd/>
          </a:ln>
        </p:spPr>
        <p:txBody>
          <a:bodyPr>
            <a:spAutoFit/>
          </a:bodyPr>
          <a:lstStyle/>
          <a:p>
            <a:pPr>
              <a:spcBef>
                <a:spcPct val="50000"/>
              </a:spcBef>
            </a:pPr>
            <a:r>
              <a:rPr lang="en-US" sz="2400"/>
              <a:t>Max Filter: An example</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04953280"/>
              </p:ext>
            </p:extLst>
          </p:nvPr>
        </p:nvGraphicFramePr>
        <p:xfrm>
          <a:off x="228600" y="228600"/>
          <a:ext cx="8686800" cy="6324600"/>
        </p:xfrm>
        <a:graphic>
          <a:graphicData uri="http://schemas.openxmlformats.org/drawingml/2006/table">
            <a:tbl>
              <a:tblPr firstRow="1" bandRow="1">
                <a:tableStyleId>{5C22544A-7EE6-4342-B048-85BDC9FD1C3A}</a:tableStyleId>
              </a:tblPr>
              <a:tblGrid>
                <a:gridCol w="1974273"/>
                <a:gridCol w="6712527"/>
              </a:tblGrid>
              <a:tr h="532480">
                <a:tc>
                  <a:txBody>
                    <a:bodyPr/>
                    <a:lstStyle/>
                    <a:p>
                      <a:pPr algn="ctr"/>
                      <a:r>
                        <a:rPr lang="en-US" sz="1800" b="1" i="1" dirty="0">
                          <a:solidFill>
                            <a:schemeClr val="tx1"/>
                          </a:solidFill>
                          <a:effectLst/>
                          <a:latin typeface="Times New Roman" pitchFamily="18" charset="0"/>
                          <a:cs typeface="Times New Roman" pitchFamily="18" charset="0"/>
                        </a:rPr>
                        <a:t>Median Filter</a:t>
                      </a:r>
                    </a:p>
                  </a:txBody>
                  <a:tcPr marL="33575" marR="33575" marT="33575" marB="33575" anchor="ctr"/>
                </a:tc>
                <a:tc>
                  <a:txBody>
                    <a:bodyPr/>
                    <a:lstStyle/>
                    <a:p>
                      <a:pPr algn="l">
                        <a:lnSpc>
                          <a:spcPct val="150000"/>
                        </a:lnSpc>
                      </a:pPr>
                      <a:r>
                        <a:rPr lang="en-US" sz="1800" b="1" dirty="0" smtClean="0">
                          <a:solidFill>
                            <a:srgbClr val="000000"/>
                          </a:solidFill>
                          <a:effectLst/>
                          <a:latin typeface="Times New Roman" pitchFamily="18" charset="0"/>
                          <a:cs typeface="Times New Roman" pitchFamily="18" charset="0"/>
                        </a:rPr>
                        <a:t>•Works </a:t>
                      </a:r>
                      <a:r>
                        <a:rPr lang="en-US" sz="1800" b="1" dirty="0">
                          <a:solidFill>
                            <a:srgbClr val="000000"/>
                          </a:solidFill>
                          <a:effectLst/>
                          <a:latin typeface="Times New Roman" pitchFamily="18" charset="0"/>
                          <a:cs typeface="Times New Roman" pitchFamily="18" charset="0"/>
                        </a:rPr>
                        <a:t>well on salt-and-pepper noise</a:t>
                      </a:r>
                    </a:p>
                  </a:txBody>
                  <a:tcPr marL="33575" marR="33575" marT="33575" marB="33575" anchor="ctr"/>
                </a:tc>
              </a:tr>
              <a:tr h="990255">
                <a:tc>
                  <a:txBody>
                    <a:bodyPr/>
                    <a:lstStyle/>
                    <a:p>
                      <a:pPr algn="ctr"/>
                      <a:r>
                        <a:rPr lang="en-US" sz="1800" b="1" i="1" dirty="0">
                          <a:solidFill>
                            <a:schemeClr val="tx1"/>
                          </a:solidFill>
                          <a:effectLst/>
                          <a:latin typeface="Times New Roman" pitchFamily="18" charset="0"/>
                          <a:cs typeface="Times New Roman" pitchFamily="18" charset="0"/>
                        </a:rPr>
                        <a:t>Max Filter</a:t>
                      </a:r>
                    </a:p>
                  </a:txBody>
                  <a:tcPr marL="33575" marR="33575" marT="33575" marB="33575" anchor="ctr"/>
                </a:tc>
                <a:tc>
                  <a:txBody>
                    <a:bodyPr/>
                    <a:lstStyle/>
                    <a:p>
                      <a:pPr algn="l">
                        <a:lnSpc>
                          <a:spcPct val="150000"/>
                        </a:lnSpc>
                      </a:pPr>
                      <a:r>
                        <a:rPr lang="en-US" sz="1800" b="1" dirty="0" smtClean="0">
                          <a:solidFill>
                            <a:srgbClr val="000000"/>
                          </a:solidFill>
                          <a:effectLst/>
                          <a:latin typeface="Times New Roman" pitchFamily="18" charset="0"/>
                          <a:cs typeface="Times New Roman" pitchFamily="18" charset="0"/>
                        </a:rPr>
                        <a:t>•Useful </a:t>
                      </a:r>
                      <a:r>
                        <a:rPr lang="en-US" sz="1800" b="1" dirty="0">
                          <a:solidFill>
                            <a:srgbClr val="000000"/>
                          </a:solidFill>
                          <a:effectLst/>
                          <a:latin typeface="Times New Roman" pitchFamily="18" charset="0"/>
                          <a:cs typeface="Times New Roman" pitchFamily="18" charset="0"/>
                        </a:rPr>
                        <a:t>for finding the brightest points in an image</a:t>
                      </a:r>
                      <a:br>
                        <a:rPr lang="en-US" sz="1800" b="1" dirty="0">
                          <a:solidFill>
                            <a:srgbClr val="000000"/>
                          </a:solidFill>
                          <a:effectLst/>
                          <a:latin typeface="Times New Roman" pitchFamily="18" charset="0"/>
                          <a:cs typeface="Times New Roman" pitchFamily="18" charset="0"/>
                        </a:rPr>
                      </a:br>
                      <a:r>
                        <a:rPr lang="en-US" sz="1800" b="1" dirty="0">
                          <a:solidFill>
                            <a:srgbClr val="000000"/>
                          </a:solidFill>
                          <a:effectLst/>
                          <a:latin typeface="Times New Roman" pitchFamily="18" charset="0"/>
                          <a:cs typeface="Times New Roman" pitchFamily="18" charset="0"/>
                        </a:rPr>
                        <a:t>•Reduces pepper </a:t>
                      </a:r>
                      <a:r>
                        <a:rPr lang="en-US" sz="1800" b="1" dirty="0" smtClean="0">
                          <a:solidFill>
                            <a:srgbClr val="000000"/>
                          </a:solidFill>
                          <a:effectLst/>
                          <a:latin typeface="Times New Roman" pitchFamily="18" charset="0"/>
                          <a:cs typeface="Times New Roman" pitchFamily="18" charset="0"/>
                        </a:rPr>
                        <a:t>noise.</a:t>
                      </a:r>
                      <a:endParaRPr lang="en-US" sz="1800" b="1" dirty="0">
                        <a:solidFill>
                          <a:srgbClr val="000000"/>
                        </a:solidFill>
                        <a:effectLst/>
                        <a:latin typeface="Times New Roman" pitchFamily="18" charset="0"/>
                        <a:cs typeface="Times New Roman" pitchFamily="18" charset="0"/>
                      </a:endParaRPr>
                    </a:p>
                  </a:txBody>
                  <a:tcPr marL="33575" marR="33575" marT="33575" marB="33575" anchor="ctr"/>
                </a:tc>
              </a:tr>
              <a:tr h="1448030">
                <a:tc>
                  <a:txBody>
                    <a:bodyPr/>
                    <a:lstStyle/>
                    <a:p>
                      <a:pPr algn="ctr"/>
                      <a:r>
                        <a:rPr lang="en-US" sz="1800" b="1" i="1" dirty="0">
                          <a:solidFill>
                            <a:schemeClr val="tx1"/>
                          </a:solidFill>
                          <a:effectLst/>
                          <a:latin typeface="Times New Roman" pitchFamily="18" charset="0"/>
                          <a:cs typeface="Times New Roman" pitchFamily="18" charset="0"/>
                        </a:rPr>
                        <a:t>Min Filter</a:t>
                      </a:r>
                    </a:p>
                  </a:txBody>
                  <a:tcPr marL="33575" marR="33575" marT="33575" marB="33575" anchor="ctr"/>
                </a:tc>
                <a:tc>
                  <a:txBody>
                    <a:bodyPr/>
                    <a:lstStyle/>
                    <a:p>
                      <a:pPr algn="l">
                        <a:lnSpc>
                          <a:spcPct val="150000"/>
                        </a:lnSpc>
                      </a:pPr>
                      <a:r>
                        <a:rPr lang="en-US" sz="1800" b="1" dirty="0" smtClean="0">
                          <a:solidFill>
                            <a:srgbClr val="000000"/>
                          </a:solidFill>
                          <a:effectLst/>
                          <a:latin typeface="Times New Roman" pitchFamily="18" charset="0"/>
                          <a:cs typeface="Times New Roman" pitchFamily="18" charset="0"/>
                        </a:rPr>
                        <a:t>•Useful </a:t>
                      </a:r>
                      <a:r>
                        <a:rPr lang="en-US" sz="1800" b="1" dirty="0">
                          <a:solidFill>
                            <a:srgbClr val="000000"/>
                          </a:solidFill>
                          <a:effectLst/>
                          <a:latin typeface="Times New Roman" pitchFamily="18" charset="0"/>
                          <a:cs typeface="Times New Roman" pitchFamily="18" charset="0"/>
                        </a:rPr>
                        <a:t>for finding the darkest points in an image</a:t>
                      </a:r>
                      <a:br>
                        <a:rPr lang="en-US" sz="1800" b="1" dirty="0">
                          <a:solidFill>
                            <a:srgbClr val="000000"/>
                          </a:solidFill>
                          <a:effectLst/>
                          <a:latin typeface="Times New Roman" pitchFamily="18" charset="0"/>
                          <a:cs typeface="Times New Roman" pitchFamily="18" charset="0"/>
                        </a:rPr>
                      </a:br>
                      <a:r>
                        <a:rPr lang="en-US" sz="1800" b="1" dirty="0">
                          <a:solidFill>
                            <a:srgbClr val="000000"/>
                          </a:solidFill>
                          <a:effectLst/>
                          <a:latin typeface="Times New Roman" pitchFamily="18" charset="0"/>
                          <a:cs typeface="Times New Roman" pitchFamily="18" charset="0"/>
                        </a:rPr>
                        <a:t>•Reduces salt </a:t>
                      </a:r>
                      <a:r>
                        <a:rPr lang="en-US" sz="1800" b="1" dirty="0" smtClean="0">
                          <a:solidFill>
                            <a:srgbClr val="000000"/>
                          </a:solidFill>
                          <a:effectLst/>
                          <a:latin typeface="Times New Roman" pitchFamily="18" charset="0"/>
                          <a:cs typeface="Times New Roman" pitchFamily="18" charset="0"/>
                        </a:rPr>
                        <a:t>noise.</a:t>
                      </a:r>
                      <a:endParaRPr lang="en-US" sz="1800" b="1" dirty="0">
                        <a:solidFill>
                          <a:srgbClr val="000000"/>
                        </a:solidFill>
                        <a:effectLst/>
                        <a:latin typeface="Times New Roman" pitchFamily="18" charset="0"/>
                        <a:cs typeface="Times New Roman" pitchFamily="18" charset="0"/>
                      </a:endParaRPr>
                    </a:p>
                  </a:txBody>
                  <a:tcPr marL="33575" marR="33575" marT="33575" marB="33575" anchor="ctr"/>
                </a:tc>
              </a:tr>
              <a:tr h="1448030">
                <a:tc>
                  <a:txBody>
                    <a:bodyPr/>
                    <a:lstStyle/>
                    <a:p>
                      <a:pPr algn="ctr"/>
                      <a:r>
                        <a:rPr lang="en-US" sz="1800" b="1" i="1" dirty="0">
                          <a:solidFill>
                            <a:schemeClr val="tx1"/>
                          </a:solidFill>
                          <a:effectLst/>
                          <a:latin typeface="Times New Roman" pitchFamily="18" charset="0"/>
                          <a:cs typeface="Times New Roman" pitchFamily="18" charset="0"/>
                        </a:rPr>
                        <a:t>Mid-point filter</a:t>
                      </a:r>
                    </a:p>
                  </a:txBody>
                  <a:tcPr marL="33575" marR="33575" marT="33575" marB="33575" anchor="ctr"/>
                </a:tc>
                <a:tc>
                  <a:txBody>
                    <a:bodyPr/>
                    <a:lstStyle/>
                    <a:p>
                      <a:pPr algn="l">
                        <a:lnSpc>
                          <a:spcPct val="150000"/>
                        </a:lnSpc>
                      </a:pPr>
                      <a:r>
                        <a:rPr lang="en-US" sz="1800" b="1" dirty="0">
                          <a:solidFill>
                            <a:srgbClr val="000000"/>
                          </a:solidFill>
                          <a:effectLst/>
                          <a:latin typeface="Times New Roman" pitchFamily="18" charset="0"/>
                          <a:cs typeface="Times New Roman" pitchFamily="18" charset="0"/>
                        </a:rPr>
                        <a:t>•Combines order statistic and averaging</a:t>
                      </a:r>
                      <a:br>
                        <a:rPr lang="en-US" sz="1800" b="1" dirty="0">
                          <a:solidFill>
                            <a:srgbClr val="000000"/>
                          </a:solidFill>
                          <a:effectLst/>
                          <a:latin typeface="Times New Roman" pitchFamily="18" charset="0"/>
                          <a:cs typeface="Times New Roman" pitchFamily="18" charset="0"/>
                        </a:rPr>
                      </a:br>
                      <a:r>
                        <a:rPr lang="en-US" sz="1800" b="1" dirty="0">
                          <a:solidFill>
                            <a:srgbClr val="000000"/>
                          </a:solidFill>
                          <a:effectLst/>
                          <a:latin typeface="Times New Roman" pitchFamily="18" charset="0"/>
                          <a:cs typeface="Times New Roman" pitchFamily="18" charset="0"/>
                        </a:rPr>
                        <a:t>• Works best for randomly distributed noise, like Gaussian or uniform noise</a:t>
                      </a:r>
                    </a:p>
                  </a:txBody>
                  <a:tcPr marL="33575" marR="33575" marT="33575" marB="33575" anchor="ctr"/>
                </a:tc>
              </a:tr>
              <a:tr h="1905805">
                <a:tc>
                  <a:txBody>
                    <a:bodyPr/>
                    <a:lstStyle/>
                    <a:p>
                      <a:pPr algn="ctr"/>
                      <a:r>
                        <a:rPr lang="en-US" sz="1800" b="1" i="1" dirty="0">
                          <a:solidFill>
                            <a:schemeClr val="tx1"/>
                          </a:solidFill>
                          <a:effectLst/>
                          <a:latin typeface="Times New Roman" pitchFamily="18" charset="0"/>
                          <a:cs typeface="Times New Roman" pitchFamily="18" charset="0"/>
                        </a:rPr>
                        <a:t>Alpha-trimmed mean filter</a:t>
                      </a:r>
                    </a:p>
                  </a:txBody>
                  <a:tcPr marL="33575" marR="33575" marT="33575" marB="33575" anchor="ctr"/>
                </a:tc>
                <a:tc>
                  <a:txBody>
                    <a:bodyPr/>
                    <a:lstStyle/>
                    <a:p>
                      <a:pPr algn="l">
                        <a:lnSpc>
                          <a:spcPct val="150000"/>
                        </a:lnSpc>
                      </a:pPr>
                      <a:r>
                        <a:rPr lang="en-US" sz="1800" b="1" dirty="0" smtClean="0">
                          <a:solidFill>
                            <a:srgbClr val="000000"/>
                          </a:solidFill>
                          <a:effectLst/>
                          <a:latin typeface="Times New Roman" pitchFamily="18" charset="0"/>
                          <a:cs typeface="Times New Roman" pitchFamily="18" charset="0"/>
                        </a:rPr>
                        <a:t>•Less </a:t>
                      </a:r>
                      <a:r>
                        <a:rPr lang="en-US" sz="1800" b="1" dirty="0">
                          <a:solidFill>
                            <a:srgbClr val="000000"/>
                          </a:solidFill>
                          <a:effectLst/>
                          <a:latin typeface="Times New Roman" pitchFamily="18" charset="0"/>
                          <a:cs typeface="Times New Roman" pitchFamily="18" charset="0"/>
                        </a:rPr>
                        <a:t>affected by noise compared to arithmetic mean filter</a:t>
                      </a:r>
                      <a:br>
                        <a:rPr lang="en-US" sz="1800" b="1" dirty="0">
                          <a:solidFill>
                            <a:srgbClr val="000000"/>
                          </a:solidFill>
                          <a:effectLst/>
                          <a:latin typeface="Times New Roman" pitchFamily="18" charset="0"/>
                          <a:cs typeface="Times New Roman" pitchFamily="18" charset="0"/>
                        </a:rPr>
                      </a:br>
                      <a:r>
                        <a:rPr lang="en-US" sz="1800" b="1" dirty="0">
                          <a:solidFill>
                            <a:srgbClr val="000000"/>
                          </a:solidFill>
                          <a:effectLst/>
                          <a:latin typeface="Times New Roman" pitchFamily="18" charset="0"/>
                          <a:cs typeface="Times New Roman" pitchFamily="18" charset="0"/>
                        </a:rPr>
                        <a:t>•Useful for the multiple types of noise such as the combination of salt-and-pepper and Gaussian noise.</a:t>
                      </a:r>
                    </a:p>
                  </a:txBody>
                  <a:tcPr marL="33575" marR="33575" marT="33575" marB="33575" anchor="ctr"/>
                </a:tc>
              </a:tr>
            </a:tbl>
          </a:graphicData>
        </a:graphic>
      </p:graphicFrame>
    </p:spTree>
    <p:extLst>
      <p:ext uri="{BB962C8B-B14F-4D97-AF65-F5344CB8AC3E}">
        <p14:creationId xmlns:p14="http://schemas.microsoft.com/office/powerpoint/2010/main" val="40135174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3"/>
          <p:cNvPicPr>
            <a:picLocks noChangeAspect="1" noChangeArrowheads="1"/>
          </p:cNvPicPr>
          <p:nvPr/>
        </p:nvPicPr>
        <p:blipFill>
          <a:blip r:embed="rId2"/>
          <a:srcRect/>
          <a:stretch>
            <a:fillRect/>
          </a:stretch>
        </p:blipFill>
        <p:spPr bwMode="auto">
          <a:xfrm>
            <a:off x="381000" y="838200"/>
            <a:ext cx="3917950" cy="5638800"/>
          </a:xfrm>
          <a:prstGeom prst="rect">
            <a:avLst/>
          </a:prstGeom>
          <a:noFill/>
          <a:ln w="9525">
            <a:noFill/>
            <a:miter lim="800000"/>
            <a:headEnd/>
            <a:tailEnd/>
          </a:ln>
        </p:spPr>
      </p:pic>
      <p:pic>
        <p:nvPicPr>
          <p:cNvPr id="141315" name="Picture 4"/>
          <p:cNvPicPr>
            <a:picLocks noChangeAspect="1" noChangeArrowheads="1"/>
          </p:cNvPicPr>
          <p:nvPr/>
        </p:nvPicPr>
        <p:blipFill>
          <a:blip r:embed="rId3"/>
          <a:srcRect/>
          <a:stretch>
            <a:fillRect/>
          </a:stretch>
        </p:blipFill>
        <p:spPr bwMode="auto">
          <a:xfrm>
            <a:off x="4343400" y="914400"/>
            <a:ext cx="4800600" cy="914400"/>
          </a:xfrm>
          <a:prstGeom prst="rect">
            <a:avLst/>
          </a:prstGeom>
          <a:noFill/>
          <a:ln w="9525">
            <a:noFill/>
            <a:miter lim="800000"/>
            <a:headEnd/>
            <a:tailEnd/>
          </a:ln>
        </p:spPr>
      </p:pic>
      <p:sp>
        <p:nvSpPr>
          <p:cNvPr id="141316" name="Text Box 5"/>
          <p:cNvSpPr txBox="1">
            <a:spLocks noChangeArrowheads="1"/>
          </p:cNvSpPr>
          <p:nvPr/>
        </p:nvSpPr>
        <p:spPr bwMode="auto">
          <a:xfrm>
            <a:off x="228600" y="228600"/>
            <a:ext cx="7620000" cy="457200"/>
          </a:xfrm>
          <a:prstGeom prst="rect">
            <a:avLst/>
          </a:prstGeom>
          <a:noFill/>
          <a:ln w="9525">
            <a:noFill/>
            <a:miter lim="800000"/>
            <a:headEnd/>
            <a:tailEnd/>
          </a:ln>
        </p:spPr>
        <p:txBody>
          <a:bodyPr>
            <a:spAutoFit/>
          </a:bodyPr>
          <a:lstStyle/>
          <a:p>
            <a:pPr>
              <a:spcBef>
                <a:spcPct val="50000"/>
              </a:spcBef>
            </a:pPr>
            <a:r>
              <a:rPr lang="en-US" sz="2400"/>
              <a:t>Spatial Filter: An example</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3"/>
          <p:cNvPicPr>
            <a:picLocks noChangeAspect="1" noChangeArrowheads="1"/>
          </p:cNvPicPr>
          <p:nvPr/>
        </p:nvPicPr>
        <p:blipFill>
          <a:blip r:embed="rId2"/>
          <a:srcRect/>
          <a:stretch>
            <a:fillRect/>
          </a:stretch>
        </p:blipFill>
        <p:spPr bwMode="auto">
          <a:xfrm>
            <a:off x="625475" y="914400"/>
            <a:ext cx="3884613" cy="5791200"/>
          </a:xfrm>
          <a:prstGeom prst="rect">
            <a:avLst/>
          </a:prstGeom>
          <a:noFill/>
          <a:ln w="9525">
            <a:noFill/>
            <a:miter lim="800000"/>
            <a:headEnd/>
            <a:tailEnd/>
          </a:ln>
        </p:spPr>
      </p:pic>
      <p:pic>
        <p:nvPicPr>
          <p:cNvPr id="116739" name="Picture 4"/>
          <p:cNvPicPr>
            <a:picLocks noChangeAspect="1" noChangeArrowheads="1"/>
          </p:cNvPicPr>
          <p:nvPr/>
        </p:nvPicPr>
        <p:blipFill>
          <a:blip r:embed="rId3"/>
          <a:srcRect/>
          <a:stretch>
            <a:fillRect/>
          </a:stretch>
        </p:blipFill>
        <p:spPr bwMode="auto">
          <a:xfrm>
            <a:off x="4572000" y="5334000"/>
            <a:ext cx="4297363" cy="1403350"/>
          </a:xfrm>
          <a:prstGeom prst="rect">
            <a:avLst/>
          </a:prstGeom>
          <a:noFill/>
          <a:ln w="9525">
            <a:noFill/>
            <a:miter lim="800000"/>
            <a:headEnd/>
            <a:tailEnd/>
          </a:ln>
        </p:spPr>
      </p:pic>
      <p:sp>
        <p:nvSpPr>
          <p:cNvPr id="116740" name="Rectangle 5"/>
          <p:cNvSpPr>
            <a:spLocks noChangeArrowheads="1"/>
          </p:cNvSpPr>
          <p:nvPr/>
        </p:nvSpPr>
        <p:spPr bwMode="auto">
          <a:xfrm>
            <a:off x="457200" y="274638"/>
            <a:ext cx="8458200" cy="487362"/>
          </a:xfrm>
          <a:prstGeom prst="rect">
            <a:avLst/>
          </a:prstGeom>
          <a:noFill/>
          <a:ln w="9525">
            <a:noFill/>
            <a:miter lim="800000"/>
            <a:headEnd/>
            <a:tailEnd/>
          </a:ln>
        </p:spPr>
        <p:txBody>
          <a:bodyPr anchor="ctr"/>
          <a:lstStyle/>
          <a:p>
            <a:pPr algn="ctr"/>
            <a:r>
              <a:rPr lang="en-US" sz="4000" b="0" dirty="0">
                <a:solidFill>
                  <a:schemeClr val="tx2"/>
                </a:solidFill>
              </a:rPr>
              <a:t>Effects of Linear Filter</a:t>
            </a:r>
          </a:p>
        </p:txBody>
      </p:sp>
    </p:spTree>
    <p:extLst>
      <p:ext uri="{BB962C8B-B14F-4D97-AF65-F5344CB8AC3E}">
        <p14:creationId xmlns:p14="http://schemas.microsoft.com/office/powerpoint/2010/main" val="209943838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3"/>
          <p:cNvPicPr>
            <a:picLocks noChangeAspect="1" noChangeArrowheads="1"/>
          </p:cNvPicPr>
          <p:nvPr/>
        </p:nvPicPr>
        <p:blipFill>
          <a:blip r:embed="rId2"/>
          <a:srcRect/>
          <a:stretch>
            <a:fillRect/>
          </a:stretch>
        </p:blipFill>
        <p:spPr bwMode="auto">
          <a:xfrm>
            <a:off x="685800" y="1752600"/>
            <a:ext cx="7427913" cy="3511550"/>
          </a:xfrm>
          <a:prstGeom prst="rect">
            <a:avLst/>
          </a:prstGeom>
          <a:noFill/>
          <a:ln w="9525">
            <a:noFill/>
            <a:miter lim="800000"/>
            <a:headEnd/>
            <a:tailEnd/>
          </a:ln>
        </p:spPr>
      </p:pic>
      <p:sp>
        <p:nvSpPr>
          <p:cNvPr id="117763" name="Rectangle 4"/>
          <p:cNvSpPr>
            <a:spLocks noChangeArrowheads="1"/>
          </p:cNvSpPr>
          <p:nvPr/>
        </p:nvSpPr>
        <p:spPr bwMode="auto">
          <a:xfrm>
            <a:off x="1905000" y="381000"/>
            <a:ext cx="5257800" cy="579438"/>
          </a:xfrm>
          <a:prstGeom prst="rect">
            <a:avLst/>
          </a:prstGeom>
          <a:noFill/>
          <a:ln w="9525">
            <a:noFill/>
            <a:miter lim="800000"/>
            <a:headEnd/>
            <a:tailEnd/>
          </a:ln>
        </p:spPr>
        <p:txBody>
          <a:bodyPr>
            <a:spAutoFit/>
          </a:bodyPr>
          <a:lstStyle/>
          <a:p>
            <a:pPr algn="ctr"/>
            <a:r>
              <a:rPr lang="en-US" sz="3200">
                <a:solidFill>
                  <a:schemeClr val="tx2"/>
                </a:solidFill>
              </a:rPr>
              <a:t>Effects of Linear Filter</a:t>
            </a:r>
          </a:p>
        </p:txBody>
      </p:sp>
    </p:spTree>
    <p:extLst>
      <p:ext uri="{BB962C8B-B14F-4D97-AF65-F5344CB8AC3E}">
        <p14:creationId xmlns:p14="http://schemas.microsoft.com/office/powerpoint/2010/main" val="31898675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3"/>
          <p:cNvPicPr>
            <a:picLocks noChangeAspect="1" noChangeArrowheads="1"/>
          </p:cNvPicPr>
          <p:nvPr/>
        </p:nvPicPr>
        <p:blipFill>
          <a:blip r:embed="rId2"/>
          <a:srcRect/>
          <a:stretch>
            <a:fillRect/>
          </a:stretch>
        </p:blipFill>
        <p:spPr bwMode="auto">
          <a:xfrm>
            <a:off x="1393825" y="1973263"/>
            <a:ext cx="6354763" cy="2911475"/>
          </a:xfrm>
          <a:prstGeom prst="rect">
            <a:avLst/>
          </a:prstGeom>
          <a:noFill/>
          <a:ln w="9525">
            <a:noFill/>
            <a:miter lim="800000"/>
            <a:headEnd/>
            <a:tailEnd/>
          </a:ln>
        </p:spPr>
      </p:pic>
      <p:sp>
        <p:nvSpPr>
          <p:cNvPr id="118787" name="Rectangle 4"/>
          <p:cNvSpPr>
            <a:spLocks noChangeArrowheads="1"/>
          </p:cNvSpPr>
          <p:nvPr/>
        </p:nvSpPr>
        <p:spPr bwMode="auto">
          <a:xfrm>
            <a:off x="1143000" y="381000"/>
            <a:ext cx="7467600" cy="579438"/>
          </a:xfrm>
          <a:prstGeom prst="rect">
            <a:avLst/>
          </a:prstGeom>
          <a:noFill/>
          <a:ln w="9525">
            <a:noFill/>
            <a:miter lim="800000"/>
            <a:headEnd/>
            <a:tailEnd/>
          </a:ln>
        </p:spPr>
        <p:txBody>
          <a:bodyPr>
            <a:spAutoFit/>
          </a:bodyPr>
          <a:lstStyle/>
          <a:p>
            <a:pPr algn="ctr"/>
            <a:r>
              <a:rPr lang="en-US" sz="3200">
                <a:solidFill>
                  <a:schemeClr val="tx2"/>
                </a:solidFill>
              </a:rPr>
              <a:t>Effects of Linear &amp; Non Linear Filter</a:t>
            </a:r>
          </a:p>
        </p:txBody>
      </p:sp>
    </p:spTree>
    <p:extLst>
      <p:ext uri="{BB962C8B-B14F-4D97-AF65-F5344CB8AC3E}">
        <p14:creationId xmlns:p14="http://schemas.microsoft.com/office/powerpoint/2010/main" val="31790780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73762"/>
          </a:xfrm>
        </p:spPr>
        <p:txBody>
          <a:bodyPr/>
          <a:lstStyle/>
          <a:p>
            <a:pPr>
              <a:lnSpc>
                <a:spcPct val="150000"/>
              </a:lnSpc>
            </a:pPr>
            <a:r>
              <a:rPr lang="en-US" b="1" dirty="0" smtClean="0"/>
              <a:t>IMAGE ENHANCEMENT </a:t>
            </a:r>
            <a:br>
              <a:rPr lang="en-US" b="1" dirty="0" smtClean="0"/>
            </a:br>
            <a:r>
              <a:rPr lang="en-US" b="1" dirty="0" smtClean="0"/>
              <a:t>USING</a:t>
            </a:r>
            <a:br>
              <a:rPr lang="en-US" b="1" dirty="0" smtClean="0"/>
            </a:br>
            <a:r>
              <a:rPr lang="en-US" b="1" dirty="0" smtClean="0"/>
              <a:t>SPATIAL FILTERING</a:t>
            </a:r>
            <a:br>
              <a:rPr lang="en-US" b="1" dirty="0" smtClean="0"/>
            </a:br>
            <a:r>
              <a:rPr lang="en-US" b="1" dirty="0" smtClean="0"/>
              <a:t>(</a:t>
            </a:r>
            <a:r>
              <a:rPr lang="en-US" b="1" i="1" dirty="0" smtClean="0"/>
              <a:t>Sharpening Operation</a:t>
            </a:r>
            <a:r>
              <a:rPr lang="en-US" b="1" dirty="0" smtClean="0"/>
              <a:t>)</a:t>
            </a:r>
            <a:br>
              <a:rPr lang="en-US" b="1" dirty="0" smtClean="0"/>
            </a:br>
            <a:endParaRPr lang="en-US" b="1"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57200" y="274638"/>
            <a:ext cx="8305800" cy="639762"/>
          </a:xfrm>
        </p:spPr>
        <p:txBody>
          <a:bodyPr/>
          <a:lstStyle/>
          <a:p>
            <a:pPr eaLnBrk="1" hangingPunct="1"/>
            <a:r>
              <a:rPr lang="en-US" sz="3200" b="1" smtClean="0"/>
              <a:t>Sharpening Spatial Filters</a:t>
            </a:r>
          </a:p>
        </p:txBody>
      </p:sp>
      <p:sp>
        <p:nvSpPr>
          <p:cNvPr id="142339" name="Rectangle 3"/>
          <p:cNvSpPr>
            <a:spLocks noGrp="1" noChangeArrowheads="1"/>
          </p:cNvSpPr>
          <p:nvPr>
            <p:ph type="body" idx="1"/>
          </p:nvPr>
        </p:nvSpPr>
        <p:spPr>
          <a:xfrm>
            <a:off x="381000" y="1066800"/>
            <a:ext cx="8458200" cy="5410200"/>
          </a:xfrm>
        </p:spPr>
        <p:txBody>
          <a:bodyPr/>
          <a:lstStyle/>
          <a:p>
            <a:pPr algn="just" eaLnBrk="1" hangingPunct="1"/>
            <a:r>
              <a:rPr lang="en-US" sz="2400" dirty="0" smtClean="0"/>
              <a:t>Used to highlight fine detail in an image or to enhance detail that has been blurred.</a:t>
            </a:r>
          </a:p>
          <a:p>
            <a:pPr algn="just" eaLnBrk="1" hangingPunct="1"/>
            <a:endParaRPr lang="en-US" sz="2400" dirty="0" smtClean="0"/>
          </a:p>
          <a:p>
            <a:pPr algn="just" eaLnBrk="1" hangingPunct="1"/>
            <a:r>
              <a:rPr lang="en-US" sz="2400" dirty="0" smtClean="0"/>
              <a:t>Image blurring is accomplished in spatial domain by pixel averaging in the neighborhood. </a:t>
            </a:r>
          </a:p>
          <a:p>
            <a:pPr algn="just" eaLnBrk="1" hangingPunct="1"/>
            <a:endParaRPr lang="en-US" sz="2400" dirty="0" smtClean="0"/>
          </a:p>
          <a:p>
            <a:pPr algn="just" eaLnBrk="1" hangingPunct="1"/>
            <a:r>
              <a:rPr lang="en-US" sz="2400" dirty="0" smtClean="0"/>
              <a:t>Since averaging is analogous to integration, sharpening can be accomplished by spatial differentiation.  </a:t>
            </a:r>
          </a:p>
          <a:p>
            <a:pPr algn="just" eaLnBrk="1" hangingPunct="1"/>
            <a:endParaRPr lang="en-US" sz="2400" dirty="0" smtClean="0"/>
          </a:p>
          <a:p>
            <a:pPr algn="just" eaLnBrk="1" hangingPunct="1"/>
            <a:r>
              <a:rPr lang="en-US" sz="2400" dirty="0" smtClean="0"/>
              <a:t>Image differentiation enhances edges and other discontinuities and deemphasizes areas with slowly varying gray level values.</a:t>
            </a:r>
          </a:p>
          <a:p>
            <a:pPr algn="just" eaLnBrk="1" hangingPunct="1"/>
            <a:endParaRPr lang="en-US" sz="2400"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609600"/>
          </a:xfrm>
        </p:spPr>
        <p:txBody>
          <a:bodyPr>
            <a:normAutofit fontScale="90000"/>
          </a:bodyPr>
          <a:lstStyle/>
          <a:p>
            <a:r>
              <a:rPr lang="en-US" b="1" dirty="0" smtClean="0"/>
              <a:t>Mask processing</a:t>
            </a:r>
            <a:endParaRPr lang="en-US" sz="3000" dirty="0"/>
          </a:p>
        </p:txBody>
      </p:sp>
      <p:sp>
        <p:nvSpPr>
          <p:cNvPr id="4" name="Rectangle 3"/>
          <p:cNvSpPr/>
          <p:nvPr/>
        </p:nvSpPr>
        <p:spPr>
          <a:xfrm>
            <a:off x="457200" y="914400"/>
            <a:ext cx="4724400" cy="3581400"/>
          </a:xfrm>
          <a:prstGeom prst="rect">
            <a:avLst/>
          </a:prstGeom>
          <a:noFill/>
          <a:ln w="1270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5181600" y="914400"/>
            <a:ext cx="533400" cy="1588"/>
          </a:xfrm>
          <a:prstGeom prst="straightConnector1">
            <a:avLst/>
          </a:prstGeom>
          <a:ln w="698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76994" y="4876006"/>
            <a:ext cx="762000" cy="1588"/>
          </a:xfrm>
          <a:prstGeom prst="straightConnector1">
            <a:avLst/>
          </a:prstGeom>
          <a:ln w="698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Content Placeholder 2"/>
          <p:cNvSpPr txBox="1">
            <a:spLocks/>
          </p:cNvSpPr>
          <p:nvPr/>
        </p:nvSpPr>
        <p:spPr>
          <a:xfrm>
            <a:off x="5791200" y="762000"/>
            <a:ext cx="457200" cy="533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Y</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Content Placeholder 2"/>
          <p:cNvSpPr txBox="1">
            <a:spLocks/>
          </p:cNvSpPr>
          <p:nvPr/>
        </p:nvSpPr>
        <p:spPr>
          <a:xfrm>
            <a:off x="3429000" y="2133600"/>
            <a:ext cx="762000" cy="533400"/>
          </a:xfrm>
          <a:prstGeom prst="rect">
            <a:avLst/>
          </a:prstGeom>
        </p:spPr>
        <p:txBody>
          <a:bodyPr vert="horz" lIns="91440" tIns="45720" rIns="91440" bIns="45720" rtlCol="0">
            <a:normAutofit fontScale="925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smtClean="0"/>
              <a:t>(x, y)</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12" name="Table 11"/>
          <p:cNvGraphicFramePr>
            <a:graphicFrameLocks noGrp="1"/>
          </p:cNvGraphicFramePr>
          <p:nvPr/>
        </p:nvGraphicFramePr>
        <p:xfrm>
          <a:off x="1066800" y="2286000"/>
          <a:ext cx="1447800" cy="1143000"/>
        </p:xfrm>
        <a:graphic>
          <a:graphicData uri="http://schemas.openxmlformats.org/drawingml/2006/table">
            <a:tbl>
              <a:tblPr/>
              <a:tblGrid>
                <a:gridCol w="482600"/>
                <a:gridCol w="482600"/>
                <a:gridCol w="482600"/>
              </a:tblGrid>
              <a:tr h="381000">
                <a:tc>
                  <a:txBody>
                    <a:bodyPr/>
                    <a:lstStyle/>
                    <a:p>
                      <a:pPr>
                        <a:lnSpc>
                          <a:spcPct val="115000"/>
                        </a:lnSpc>
                      </a:pPr>
                      <a:endParaRPr lang="en-US" sz="1100" dirty="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r h="381000">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r h="381000">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dirty="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bl>
          </a:graphicData>
        </a:graphic>
      </p:graphicFrame>
      <p:sp>
        <p:nvSpPr>
          <p:cNvPr id="13" name="Content Placeholder 2"/>
          <p:cNvSpPr txBox="1">
            <a:spLocks/>
          </p:cNvSpPr>
          <p:nvPr/>
        </p:nvSpPr>
        <p:spPr>
          <a:xfrm>
            <a:off x="0" y="5029200"/>
            <a:ext cx="457200" cy="533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X</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15" name="Straight Arrow Connector 14"/>
          <p:cNvCxnSpPr/>
          <p:nvPr/>
        </p:nvCxnSpPr>
        <p:spPr>
          <a:xfrm rot="10800000" flipV="1">
            <a:off x="1752600" y="2514600"/>
            <a:ext cx="1676400" cy="3429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9"/>
          <p:cNvSpPr txBox="1">
            <a:spLocks noChangeArrowheads="1"/>
          </p:cNvSpPr>
          <p:nvPr/>
        </p:nvSpPr>
        <p:spPr bwMode="auto">
          <a:xfrm>
            <a:off x="1905000" y="4724400"/>
            <a:ext cx="1524000" cy="369332"/>
          </a:xfrm>
          <a:prstGeom prst="rect">
            <a:avLst/>
          </a:prstGeom>
          <a:noFill/>
          <a:ln w="9525">
            <a:noFill/>
            <a:miter lim="800000"/>
            <a:headEnd/>
            <a:tailEnd/>
          </a:ln>
        </p:spPr>
        <p:txBody>
          <a:bodyPr>
            <a:spAutoFit/>
          </a:bodyPr>
          <a:lstStyle/>
          <a:p>
            <a:pPr>
              <a:spcBef>
                <a:spcPct val="50000"/>
              </a:spcBef>
            </a:pPr>
            <a:r>
              <a:rPr lang="en-US" b="0" dirty="0"/>
              <a:t>Image f (x</a:t>
            </a:r>
            <a:r>
              <a:rPr lang="en-US" b="0" dirty="0" smtClean="0"/>
              <a:t>, y</a:t>
            </a:r>
            <a:r>
              <a:rPr lang="en-US" b="0" dirty="0"/>
              <a:t>)</a:t>
            </a:r>
          </a:p>
        </p:txBody>
      </p:sp>
      <p:graphicFrame>
        <p:nvGraphicFramePr>
          <p:cNvPr id="23" name="Table 22"/>
          <p:cNvGraphicFramePr>
            <a:graphicFrameLocks noGrp="1"/>
          </p:cNvGraphicFramePr>
          <p:nvPr/>
        </p:nvGraphicFramePr>
        <p:xfrm>
          <a:off x="6019800" y="1447800"/>
          <a:ext cx="2362200" cy="1981200"/>
        </p:xfrm>
        <a:graphic>
          <a:graphicData uri="http://schemas.openxmlformats.org/drawingml/2006/table">
            <a:tbl>
              <a:tblPr/>
              <a:tblGrid>
                <a:gridCol w="787400"/>
                <a:gridCol w="787400"/>
                <a:gridCol w="787400"/>
              </a:tblGrid>
              <a:tr h="652436">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-1,0</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2436">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0,-1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0,0</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0,1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6328">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+1,0</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rgbClr val="000000"/>
                          </a:solidFill>
                          <a:latin typeface="Arial Black"/>
                          <a:ea typeface="Times New Roman"/>
                          <a:cs typeface="Calibri"/>
                        </a:rPr>
                        <a:t>W</a:t>
                      </a:r>
                      <a:r>
                        <a:rPr lang="en-US" sz="1600" b="1" baseline="-25000" dirty="0">
                          <a:solidFill>
                            <a:srgbClr val="000000"/>
                          </a:solidFill>
                          <a:latin typeface="Arial Black"/>
                          <a:ea typeface="Times New Roman"/>
                          <a:cs typeface="Calibri"/>
                        </a:rPr>
                        <a:t>+1,1</a:t>
                      </a:r>
                      <a:endParaRPr lang="en-US" sz="11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4" name="Text Box 9"/>
          <p:cNvSpPr txBox="1">
            <a:spLocks noChangeArrowheads="1"/>
          </p:cNvSpPr>
          <p:nvPr/>
        </p:nvSpPr>
        <p:spPr bwMode="auto">
          <a:xfrm>
            <a:off x="6400800" y="3505200"/>
            <a:ext cx="1524000" cy="369332"/>
          </a:xfrm>
          <a:prstGeom prst="rect">
            <a:avLst/>
          </a:prstGeom>
          <a:noFill/>
          <a:ln w="9525">
            <a:noFill/>
            <a:miter lim="800000"/>
            <a:headEnd/>
            <a:tailEnd/>
          </a:ln>
        </p:spPr>
        <p:txBody>
          <a:bodyPr>
            <a:spAutoFit/>
          </a:bodyPr>
          <a:lstStyle/>
          <a:p>
            <a:pPr algn="ctr">
              <a:spcBef>
                <a:spcPct val="50000"/>
              </a:spcBef>
            </a:pPr>
            <a:r>
              <a:rPr lang="en-US" b="0" dirty="0" smtClean="0"/>
              <a:t>3x3 Mask</a:t>
            </a:r>
            <a:endParaRPr lang="en-US" b="0" dirty="0"/>
          </a:p>
        </p:txBody>
      </p:sp>
      <p:graphicFrame>
        <p:nvGraphicFramePr>
          <p:cNvPr id="23560" name="Object 4"/>
          <p:cNvGraphicFramePr>
            <a:graphicFrameLocks noChangeAspect="1"/>
          </p:cNvGraphicFramePr>
          <p:nvPr/>
        </p:nvGraphicFramePr>
        <p:xfrm>
          <a:off x="1841500" y="5334000"/>
          <a:ext cx="4773613" cy="933450"/>
        </p:xfrm>
        <a:graphic>
          <a:graphicData uri="http://schemas.openxmlformats.org/presentationml/2006/ole">
            <mc:AlternateContent xmlns:mc="http://schemas.openxmlformats.org/markup-compatibility/2006">
              <mc:Choice xmlns:v="urn:schemas-microsoft-com:vml" Requires="v">
                <p:oleObj spid="_x0000_s23586" name="Equation" r:id="rId4" imgW="2209680" imgH="431640" progId="Equation.3">
                  <p:embed/>
                </p:oleObj>
              </mc:Choice>
              <mc:Fallback>
                <p:oleObj name="Equation" r:id="rId4" imgW="2209680" imgH="4316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500" y="5334000"/>
                        <a:ext cx="4773613"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457200" y="274638"/>
            <a:ext cx="8305800" cy="639762"/>
          </a:xfrm>
        </p:spPr>
        <p:txBody>
          <a:bodyPr/>
          <a:lstStyle/>
          <a:p>
            <a:pPr eaLnBrk="1" hangingPunct="1"/>
            <a:r>
              <a:rPr lang="en-US" sz="3200" b="1" smtClean="0"/>
              <a:t>Sharpening Spatial Filter (contd..)</a:t>
            </a:r>
          </a:p>
        </p:txBody>
      </p:sp>
      <p:sp>
        <p:nvSpPr>
          <p:cNvPr id="143363" name="Rectangle 3"/>
          <p:cNvSpPr>
            <a:spLocks noGrp="1" noChangeArrowheads="1"/>
          </p:cNvSpPr>
          <p:nvPr>
            <p:ph type="body" idx="1"/>
          </p:nvPr>
        </p:nvSpPr>
        <p:spPr>
          <a:xfrm>
            <a:off x="381000" y="1066800"/>
            <a:ext cx="8458200" cy="5410200"/>
          </a:xfrm>
        </p:spPr>
        <p:txBody>
          <a:bodyPr/>
          <a:lstStyle/>
          <a:p>
            <a:pPr marL="609600" indent="-609600" eaLnBrk="1" hangingPunct="1">
              <a:buFontTx/>
              <a:buNone/>
            </a:pPr>
            <a:r>
              <a:rPr lang="en-US" sz="2000" dirty="0" smtClean="0"/>
              <a:t>	</a:t>
            </a:r>
            <a:r>
              <a:rPr lang="en-US" sz="2200" dirty="0" smtClean="0"/>
              <a:t>The derivatives of digital function are defined in terms of differences. </a:t>
            </a:r>
          </a:p>
          <a:p>
            <a:pPr marL="609600" indent="-609600" eaLnBrk="1" hangingPunct="1">
              <a:buFontTx/>
              <a:buNone/>
            </a:pPr>
            <a:endParaRPr lang="en-US" sz="2200" dirty="0" smtClean="0"/>
          </a:p>
          <a:p>
            <a:pPr marL="609600" indent="-609600" eaLnBrk="1" hangingPunct="1">
              <a:buFontTx/>
              <a:buNone/>
            </a:pPr>
            <a:r>
              <a:rPr lang="en-US" sz="2200" b="1" dirty="0" smtClean="0"/>
              <a:t>	First derivative </a:t>
            </a:r>
          </a:p>
          <a:p>
            <a:pPr marL="990600" lvl="1" indent="-533400" eaLnBrk="1" hangingPunct="1">
              <a:buFontTx/>
              <a:buAutoNum type="arabicPeriod"/>
            </a:pPr>
            <a:r>
              <a:rPr lang="en-US" sz="2200" dirty="0" smtClean="0"/>
              <a:t>Must be zero in flat segments (areas of constant gray-level values)</a:t>
            </a:r>
          </a:p>
          <a:p>
            <a:pPr marL="990600" lvl="1" indent="-533400" eaLnBrk="1" hangingPunct="1">
              <a:buFontTx/>
              <a:buAutoNum type="arabicPeriod"/>
            </a:pPr>
            <a:r>
              <a:rPr lang="en-US" sz="2200" dirty="0" smtClean="0"/>
              <a:t>Must be nonzero at the onset of a gray-level step or ramp.</a:t>
            </a:r>
          </a:p>
          <a:p>
            <a:pPr marL="990600" lvl="1" indent="-533400" eaLnBrk="1" hangingPunct="1">
              <a:buFontTx/>
              <a:buAutoNum type="arabicPeriod"/>
            </a:pPr>
            <a:r>
              <a:rPr lang="en-US" sz="2200" dirty="0" smtClean="0"/>
              <a:t>Must be non zero along ramps</a:t>
            </a:r>
          </a:p>
          <a:p>
            <a:pPr marL="609600" indent="-609600" eaLnBrk="1" hangingPunct="1">
              <a:buFontTx/>
              <a:buNone/>
            </a:pPr>
            <a:r>
              <a:rPr lang="en-US" sz="2200" b="1" dirty="0" smtClean="0"/>
              <a:t>	Second derivative:</a:t>
            </a:r>
          </a:p>
          <a:p>
            <a:pPr marL="990600" lvl="1" indent="-533400" eaLnBrk="1" hangingPunct="1">
              <a:buFontTx/>
              <a:buAutoNum type="arabicPeriod"/>
            </a:pPr>
            <a:r>
              <a:rPr lang="en-US" sz="2200" dirty="0" smtClean="0"/>
              <a:t>Must be zero in flat areas</a:t>
            </a:r>
          </a:p>
          <a:p>
            <a:pPr marL="990600" lvl="1" indent="-533400" eaLnBrk="1" hangingPunct="1">
              <a:buFontTx/>
              <a:buAutoNum type="arabicPeriod"/>
            </a:pPr>
            <a:r>
              <a:rPr lang="en-US" sz="2200" dirty="0" smtClean="0"/>
              <a:t>Must be nonzero at the onset of a gray-level step or ramp.</a:t>
            </a:r>
          </a:p>
          <a:p>
            <a:pPr marL="990600" lvl="1" indent="-533400" eaLnBrk="1" hangingPunct="1">
              <a:buFontTx/>
              <a:buAutoNum type="arabicPeriod"/>
            </a:pPr>
            <a:r>
              <a:rPr lang="en-US" sz="2200" dirty="0" smtClean="0"/>
              <a:t>Must be zero along ramps</a:t>
            </a:r>
            <a:endParaRPr lang="en-US" sz="2000" b="1" dirty="0" smtClean="0"/>
          </a:p>
          <a:p>
            <a:pPr marL="609600" indent="-609600" eaLnBrk="1" hangingPunct="1">
              <a:buFontTx/>
              <a:buNone/>
            </a:pPr>
            <a:endParaRPr lang="en-US" sz="2200" b="1" dirty="0" smtClean="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pPr eaLnBrk="1" hangingPunct="1"/>
            <a:r>
              <a:rPr lang="en-US" sz="3200" b="1" smtClean="0"/>
              <a:t>Sharpening Spatial Filter (contd..)</a:t>
            </a:r>
          </a:p>
        </p:txBody>
      </p:sp>
      <p:sp>
        <p:nvSpPr>
          <p:cNvPr id="28677" name="Rectangle 3"/>
          <p:cNvSpPr>
            <a:spLocks noGrp="1" noChangeArrowheads="1"/>
          </p:cNvSpPr>
          <p:nvPr>
            <p:ph type="body" sz="half" idx="1"/>
          </p:nvPr>
        </p:nvSpPr>
        <p:spPr>
          <a:xfrm>
            <a:off x="457200" y="1600200"/>
            <a:ext cx="8686800" cy="4525963"/>
          </a:xfrm>
        </p:spPr>
        <p:txBody>
          <a:bodyPr/>
          <a:lstStyle/>
          <a:p>
            <a:pPr eaLnBrk="1" hangingPunct="1"/>
            <a:r>
              <a:rPr lang="en-US" sz="2400" smtClean="0"/>
              <a:t>First order derivative of a one-dimensional function </a:t>
            </a:r>
            <a:r>
              <a:rPr lang="en-US" sz="2400" i="1" smtClean="0"/>
              <a:t>f(x)</a:t>
            </a:r>
            <a:r>
              <a:rPr lang="en-US" sz="2400" smtClean="0"/>
              <a:t> is the difference</a:t>
            </a:r>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r>
              <a:rPr lang="en-US" sz="2400" smtClean="0"/>
              <a:t>And second order derivative is defined as the difference</a:t>
            </a:r>
            <a:r>
              <a:rPr lang="en-US" sz="2000" smtClean="0"/>
              <a:t> </a:t>
            </a:r>
          </a:p>
        </p:txBody>
      </p:sp>
      <p:graphicFrame>
        <p:nvGraphicFramePr>
          <p:cNvPr id="28674" name="Object 4"/>
          <p:cNvGraphicFramePr>
            <a:graphicFrameLocks noGrp="1" noChangeAspect="1"/>
          </p:cNvGraphicFramePr>
          <p:nvPr>
            <p:ph sz="quarter" idx="2"/>
          </p:nvPr>
        </p:nvGraphicFramePr>
        <p:xfrm>
          <a:off x="2497138" y="2551113"/>
          <a:ext cx="3081337" cy="1038225"/>
        </p:xfrm>
        <a:graphic>
          <a:graphicData uri="http://schemas.openxmlformats.org/presentationml/2006/ole">
            <mc:AlternateContent xmlns:mc="http://schemas.openxmlformats.org/markup-compatibility/2006">
              <mc:Choice xmlns:v="urn:schemas-microsoft-com:vml" Requires="v">
                <p:oleObj spid="_x0000_s160822" name="Equation" r:id="rId3" imgW="1167893" imgH="393529" progId="Equation.3">
                  <p:embed/>
                </p:oleObj>
              </mc:Choice>
              <mc:Fallback>
                <p:oleObj name="Equation" r:id="rId3" imgW="1167893" imgH="39352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7138" y="2551113"/>
                        <a:ext cx="3081337" cy="1038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5" name="Object 6"/>
          <p:cNvGraphicFramePr>
            <a:graphicFrameLocks noGrp="1" noChangeAspect="1"/>
          </p:cNvGraphicFramePr>
          <p:nvPr>
            <p:ph sz="quarter" idx="3"/>
          </p:nvPr>
        </p:nvGraphicFramePr>
        <p:xfrm>
          <a:off x="2562225" y="5116513"/>
          <a:ext cx="3941763" cy="915987"/>
        </p:xfrm>
        <a:graphic>
          <a:graphicData uri="http://schemas.openxmlformats.org/presentationml/2006/ole">
            <mc:AlternateContent xmlns:mc="http://schemas.openxmlformats.org/markup-compatibility/2006">
              <mc:Choice xmlns:v="urn:schemas-microsoft-com:vml" Requires="v">
                <p:oleObj spid="_x0000_s160823" name="Equation" r:id="rId5" imgW="1803240" imgH="419040" progId="Equation.3">
                  <p:embed/>
                </p:oleObj>
              </mc:Choice>
              <mc:Fallback>
                <p:oleObj name="Equation" r:id="rId5" imgW="1803240" imgH="4190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2225" y="5116513"/>
                        <a:ext cx="3941763" cy="915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3"/>
          <p:cNvPicPr>
            <a:picLocks noChangeAspect="1" noChangeArrowheads="1"/>
          </p:cNvPicPr>
          <p:nvPr/>
        </p:nvPicPr>
        <p:blipFill>
          <a:blip r:embed="rId2"/>
          <a:srcRect/>
          <a:stretch>
            <a:fillRect/>
          </a:stretch>
        </p:blipFill>
        <p:spPr bwMode="auto">
          <a:xfrm>
            <a:off x="838200" y="874713"/>
            <a:ext cx="7467600" cy="5719762"/>
          </a:xfrm>
          <a:prstGeom prst="rect">
            <a:avLst/>
          </a:prstGeom>
          <a:noFill/>
          <a:ln w="9525">
            <a:noFill/>
            <a:miter lim="800000"/>
            <a:headEnd/>
            <a:tailEnd/>
          </a:ln>
        </p:spPr>
      </p:pic>
      <p:sp>
        <p:nvSpPr>
          <p:cNvPr id="144387" name="Rectangle 4"/>
          <p:cNvSpPr>
            <a:spLocks noChangeArrowheads="1"/>
          </p:cNvSpPr>
          <p:nvPr/>
        </p:nvSpPr>
        <p:spPr bwMode="auto">
          <a:xfrm>
            <a:off x="533400" y="0"/>
            <a:ext cx="8229600" cy="792163"/>
          </a:xfrm>
          <a:prstGeom prst="rect">
            <a:avLst/>
          </a:prstGeom>
          <a:noFill/>
          <a:ln w="9525">
            <a:noFill/>
            <a:miter lim="800000"/>
            <a:headEnd/>
            <a:tailEnd/>
          </a:ln>
        </p:spPr>
        <p:txBody>
          <a:bodyPr anchor="ctr"/>
          <a:lstStyle/>
          <a:p>
            <a:pPr algn="ctr"/>
            <a:r>
              <a:rPr lang="en-US" sz="3200">
                <a:solidFill>
                  <a:schemeClr val="tx2"/>
                </a:solidFill>
              </a:rPr>
              <a:t>Sharpening Spatial Filters</a:t>
            </a:r>
          </a:p>
        </p:txBody>
      </p:sp>
      <p:sp>
        <p:nvSpPr>
          <p:cNvPr id="144388" name="Line 5"/>
          <p:cNvSpPr>
            <a:spLocks noChangeShapeType="1"/>
          </p:cNvSpPr>
          <p:nvPr/>
        </p:nvSpPr>
        <p:spPr bwMode="auto">
          <a:xfrm>
            <a:off x="2286000" y="2413000"/>
            <a:ext cx="3276600" cy="0"/>
          </a:xfrm>
          <a:prstGeom prst="line">
            <a:avLst/>
          </a:prstGeom>
          <a:noFill/>
          <a:ln w="9525">
            <a:solidFill>
              <a:srgbClr val="FF0000"/>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457200" y="274638"/>
            <a:ext cx="8382000" cy="487362"/>
          </a:xfrm>
        </p:spPr>
        <p:txBody>
          <a:bodyPr>
            <a:normAutofit fontScale="90000"/>
          </a:bodyPr>
          <a:lstStyle/>
          <a:p>
            <a:pPr eaLnBrk="1" hangingPunct="1"/>
            <a:r>
              <a:rPr lang="en-US" sz="3200" b="1" smtClean="0"/>
              <a:t>Sharpening Spatial Filter (contd..)</a:t>
            </a:r>
          </a:p>
        </p:txBody>
      </p:sp>
      <p:sp>
        <p:nvSpPr>
          <p:cNvPr id="145411" name="Rectangle 3"/>
          <p:cNvSpPr>
            <a:spLocks noGrp="1" noChangeArrowheads="1"/>
          </p:cNvSpPr>
          <p:nvPr>
            <p:ph type="body" idx="1"/>
          </p:nvPr>
        </p:nvSpPr>
        <p:spPr>
          <a:xfrm>
            <a:off x="381000" y="1143000"/>
            <a:ext cx="8458200" cy="5410200"/>
          </a:xfrm>
        </p:spPr>
        <p:txBody>
          <a:bodyPr>
            <a:normAutofit lnSpcReduction="10000"/>
          </a:bodyPr>
          <a:lstStyle/>
          <a:p>
            <a:pPr eaLnBrk="1" hangingPunct="1">
              <a:buFontTx/>
              <a:buNone/>
            </a:pPr>
            <a:r>
              <a:rPr lang="en-US" sz="2000" b="1" dirty="0" smtClean="0"/>
              <a:t>Note:</a:t>
            </a:r>
          </a:p>
          <a:p>
            <a:pPr eaLnBrk="1" hangingPunct="1"/>
            <a:r>
              <a:rPr lang="en-US" sz="2000" dirty="0" smtClean="0"/>
              <a:t>First order derivative is non zero along the entire ramp. Edges in the images resemble this kind of the transition so we conclude that first order derivatives produces “ thick” edges</a:t>
            </a:r>
          </a:p>
          <a:p>
            <a:pPr eaLnBrk="1" hangingPunct="1"/>
            <a:endParaRPr lang="en-US" sz="2000" dirty="0" smtClean="0"/>
          </a:p>
          <a:p>
            <a:pPr eaLnBrk="1" hangingPunct="1"/>
            <a:r>
              <a:rPr lang="en-US" sz="2000" dirty="0" smtClean="0"/>
              <a:t>Second order derivative is non-zero only at the on-set and end of the ramp, thus produces fine edges.</a:t>
            </a:r>
          </a:p>
          <a:p>
            <a:pPr eaLnBrk="1" hangingPunct="1"/>
            <a:endParaRPr lang="en-US" sz="2000" dirty="0" smtClean="0"/>
          </a:p>
          <a:p>
            <a:pPr eaLnBrk="1" hangingPunct="1">
              <a:buFontTx/>
              <a:buNone/>
            </a:pPr>
            <a:r>
              <a:rPr lang="en-US" sz="2000" b="1" dirty="0" smtClean="0"/>
              <a:t>Summary:</a:t>
            </a:r>
          </a:p>
          <a:p>
            <a:pPr eaLnBrk="1" hangingPunct="1"/>
            <a:r>
              <a:rPr lang="en-US" sz="2000" dirty="0" smtClean="0"/>
              <a:t>First order derivatives generally produces thicker edges in an image, second order derivative have a stronger response to fine detail, such as thin lines and isolated points.</a:t>
            </a:r>
          </a:p>
          <a:p>
            <a:pPr eaLnBrk="1" hangingPunct="1"/>
            <a:endParaRPr lang="en-US" sz="2000" dirty="0" smtClean="0"/>
          </a:p>
          <a:p>
            <a:pPr eaLnBrk="1" hangingPunct="1"/>
            <a:r>
              <a:rPr lang="en-US" sz="2000" dirty="0" smtClean="0"/>
              <a:t>First order derivatives generally have stronger response at step changes in gray –level, but second order derivatives produces a double response at step changes in gray levels</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sz="3200" b="1" smtClean="0"/>
              <a:t>Sharpening Spatial Filter (contd..)</a:t>
            </a:r>
          </a:p>
        </p:txBody>
      </p:sp>
      <p:sp>
        <p:nvSpPr>
          <p:cNvPr id="29700" name="Rectangle 3"/>
          <p:cNvSpPr>
            <a:spLocks noGrp="1" noChangeArrowheads="1"/>
          </p:cNvSpPr>
          <p:nvPr>
            <p:ph type="body" sz="half" idx="1"/>
          </p:nvPr>
        </p:nvSpPr>
        <p:spPr>
          <a:xfrm>
            <a:off x="457200" y="1600200"/>
            <a:ext cx="8686800" cy="4525963"/>
          </a:xfrm>
        </p:spPr>
        <p:txBody>
          <a:bodyPr/>
          <a:lstStyle/>
          <a:p>
            <a:pPr algn="just" eaLnBrk="1" hangingPunct="1">
              <a:buFontTx/>
              <a:buNone/>
            </a:pPr>
            <a:r>
              <a:rPr lang="en-US" sz="2000" dirty="0" smtClean="0"/>
              <a:t>Use of Second Order Derivative for enhancement – </a:t>
            </a:r>
            <a:r>
              <a:rPr lang="en-US" sz="2000" b="1" dirty="0" smtClean="0"/>
              <a:t>The </a:t>
            </a:r>
            <a:r>
              <a:rPr lang="en-US" sz="2000" b="1" dirty="0" err="1" smtClean="0"/>
              <a:t>Laplacian</a:t>
            </a:r>
            <a:endParaRPr lang="en-US" sz="2000" b="1" dirty="0" smtClean="0"/>
          </a:p>
          <a:p>
            <a:pPr algn="just" eaLnBrk="1" hangingPunct="1">
              <a:buFontTx/>
              <a:buNone/>
            </a:pPr>
            <a:endParaRPr lang="en-US" sz="2000" b="1" dirty="0" smtClean="0"/>
          </a:p>
          <a:p>
            <a:pPr algn="just" eaLnBrk="1" hangingPunct="1"/>
            <a:r>
              <a:rPr lang="en-US" sz="2000" b="1" i="1" dirty="0" err="1" smtClean="0"/>
              <a:t>Laplacian</a:t>
            </a:r>
            <a:r>
              <a:rPr lang="en-US" sz="2000" b="1" i="1" dirty="0" smtClean="0"/>
              <a:t> Operator/filter</a:t>
            </a:r>
            <a:r>
              <a:rPr lang="en-US" sz="2000" dirty="0" smtClean="0"/>
              <a:t> is a linear and the simplest isotropic operator used for image sharpening.</a:t>
            </a:r>
          </a:p>
          <a:p>
            <a:pPr algn="just" eaLnBrk="1" hangingPunct="1"/>
            <a:r>
              <a:rPr lang="en-US" sz="2000" b="1" i="1" dirty="0" smtClean="0"/>
              <a:t>Isotropic Filter</a:t>
            </a:r>
            <a:r>
              <a:rPr lang="en-US" sz="2000" i="1" dirty="0" smtClean="0"/>
              <a:t> </a:t>
            </a:r>
            <a:r>
              <a:rPr lang="en-US" sz="2000" dirty="0" smtClean="0"/>
              <a:t>are those filters whose response is independent of the direction of discontinuities in the image to which the filter is applied. </a:t>
            </a:r>
          </a:p>
          <a:p>
            <a:pPr algn="just" eaLnBrk="1" hangingPunct="1"/>
            <a:r>
              <a:rPr lang="en-US" sz="2000" dirty="0" smtClean="0"/>
              <a:t>Isotropic filters are also called </a:t>
            </a:r>
            <a:r>
              <a:rPr lang="en-US" sz="2000" b="1" dirty="0" smtClean="0"/>
              <a:t>rotation invariant</a:t>
            </a:r>
            <a:r>
              <a:rPr lang="en-US" sz="2000" dirty="0" smtClean="0"/>
              <a:t> in the sense that rotating image and then applying the filter gives the same result as applying the filter to the image and then rotating the result.</a:t>
            </a:r>
          </a:p>
          <a:p>
            <a:pPr algn="just" eaLnBrk="1" hangingPunct="1"/>
            <a:r>
              <a:rPr lang="en-US" sz="2000" dirty="0" smtClean="0"/>
              <a:t>For function (image) f (x, y) of two variables, </a:t>
            </a:r>
            <a:r>
              <a:rPr lang="en-US" sz="2000" b="1" i="1" dirty="0" err="1" smtClean="0"/>
              <a:t>Laplacian</a:t>
            </a:r>
            <a:r>
              <a:rPr lang="en-US" sz="2000" dirty="0" smtClean="0"/>
              <a:t> is defines as</a:t>
            </a:r>
          </a:p>
          <a:p>
            <a:pPr eaLnBrk="1" hangingPunct="1"/>
            <a:endParaRPr lang="en-US" sz="2000" i="1" dirty="0" smtClean="0"/>
          </a:p>
          <a:p>
            <a:pPr eaLnBrk="1" hangingPunct="1">
              <a:buFontTx/>
              <a:buNone/>
            </a:pPr>
            <a:endParaRPr lang="en-US" sz="1800" i="1" dirty="0" smtClean="0"/>
          </a:p>
        </p:txBody>
      </p:sp>
      <p:graphicFrame>
        <p:nvGraphicFramePr>
          <p:cNvPr id="29698" name="Object 4"/>
          <p:cNvGraphicFramePr>
            <a:graphicFrameLocks noGrp="1" noChangeAspect="1"/>
          </p:cNvGraphicFramePr>
          <p:nvPr>
            <p:ph sz="half" idx="2"/>
          </p:nvPr>
        </p:nvGraphicFramePr>
        <p:xfrm>
          <a:off x="3279775" y="5181600"/>
          <a:ext cx="3041650" cy="1282700"/>
        </p:xfrm>
        <a:graphic>
          <a:graphicData uri="http://schemas.openxmlformats.org/presentationml/2006/ole">
            <mc:AlternateContent xmlns:mc="http://schemas.openxmlformats.org/markup-compatibility/2006">
              <mc:Choice xmlns:v="urn:schemas-microsoft-com:vml" Requires="v">
                <p:oleObj spid="_x0000_s161820" name="Equation" r:id="rId3" imgW="1054100" imgH="444500" progId="Equation.3">
                  <p:embed/>
                </p:oleObj>
              </mc:Choice>
              <mc:Fallback>
                <p:oleObj name="Equation" r:id="rId3" imgW="1054100" imgH="4445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9775" y="5181600"/>
                        <a:ext cx="3041650" cy="1282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pPr eaLnBrk="1" hangingPunct="1"/>
            <a:r>
              <a:rPr lang="en-US" sz="3200" b="1" smtClean="0"/>
              <a:t>Sharpening Spatial Filter- </a:t>
            </a:r>
            <a:r>
              <a:rPr lang="en-US" sz="3200" b="1" i="1" smtClean="0"/>
              <a:t>Laplacian</a:t>
            </a:r>
          </a:p>
        </p:txBody>
      </p:sp>
      <p:sp>
        <p:nvSpPr>
          <p:cNvPr id="30725" name="Rectangle 3"/>
          <p:cNvSpPr>
            <a:spLocks noGrp="1" noChangeArrowheads="1"/>
          </p:cNvSpPr>
          <p:nvPr>
            <p:ph type="body" sz="half" idx="1"/>
          </p:nvPr>
        </p:nvSpPr>
        <p:spPr>
          <a:xfrm>
            <a:off x="457200" y="1600200"/>
            <a:ext cx="8229600" cy="4525963"/>
          </a:xfrm>
        </p:spPr>
        <p:txBody>
          <a:bodyPr/>
          <a:lstStyle/>
          <a:p>
            <a:pPr eaLnBrk="1" hangingPunct="1"/>
            <a:r>
              <a:rPr lang="en-US" sz="2000" smtClean="0"/>
              <a:t>To express in discrete form we consider the partial second order derivative in x direction and y-direction:</a:t>
            </a:r>
          </a:p>
          <a:p>
            <a:pPr eaLnBrk="1" hangingPunct="1"/>
            <a:endParaRPr lang="en-US" sz="2000" smtClean="0"/>
          </a:p>
          <a:p>
            <a:pPr eaLnBrk="1" hangingPunct="1">
              <a:buFontTx/>
              <a:buNone/>
            </a:pPr>
            <a:endParaRPr lang="en-US" sz="2000" smtClean="0"/>
          </a:p>
          <a:p>
            <a:pPr eaLnBrk="1" hangingPunct="1">
              <a:buFontTx/>
              <a:buNone/>
            </a:pPr>
            <a:endParaRPr lang="en-US" sz="2000" smtClean="0"/>
          </a:p>
          <a:p>
            <a:pPr eaLnBrk="1" hangingPunct="1">
              <a:buFontTx/>
              <a:buNone/>
            </a:pPr>
            <a:endParaRPr lang="en-US" sz="2000" smtClean="0"/>
          </a:p>
          <a:p>
            <a:pPr eaLnBrk="1" hangingPunct="1">
              <a:buFontTx/>
              <a:buNone/>
            </a:pPr>
            <a:endParaRPr lang="en-US" sz="2000" smtClean="0"/>
          </a:p>
          <a:p>
            <a:pPr eaLnBrk="1" hangingPunct="1">
              <a:buFontTx/>
              <a:buNone/>
            </a:pPr>
            <a:endParaRPr lang="en-US" sz="2000" smtClean="0"/>
          </a:p>
          <a:p>
            <a:pPr eaLnBrk="1" hangingPunct="1">
              <a:buFontTx/>
              <a:buNone/>
            </a:pPr>
            <a:endParaRPr lang="en-US" sz="2000" smtClean="0"/>
          </a:p>
          <a:p>
            <a:pPr eaLnBrk="1" hangingPunct="1"/>
            <a:endParaRPr lang="en-US" sz="2000" smtClean="0"/>
          </a:p>
        </p:txBody>
      </p:sp>
      <p:graphicFrame>
        <p:nvGraphicFramePr>
          <p:cNvPr id="30722" name="Object 6"/>
          <p:cNvGraphicFramePr>
            <a:graphicFrameLocks noGrp="1" noChangeAspect="1"/>
          </p:cNvGraphicFramePr>
          <p:nvPr>
            <p:ph sz="quarter" idx="3"/>
          </p:nvPr>
        </p:nvGraphicFramePr>
        <p:xfrm>
          <a:off x="1809750" y="2605088"/>
          <a:ext cx="5295900" cy="976312"/>
        </p:xfrm>
        <a:graphic>
          <a:graphicData uri="http://schemas.openxmlformats.org/presentationml/2006/ole">
            <mc:AlternateContent xmlns:mc="http://schemas.openxmlformats.org/markup-compatibility/2006">
              <mc:Choice xmlns:v="urn:schemas-microsoft-com:vml" Requires="v">
                <p:oleObj spid="_x0000_s162870" name="Equation" r:id="rId3" imgW="2273300" imgH="419100" progId="Equation.3">
                  <p:embed/>
                </p:oleObj>
              </mc:Choice>
              <mc:Fallback>
                <p:oleObj name="Equation" r:id="rId3" imgW="2273300" imgH="4191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2605088"/>
                        <a:ext cx="5295900" cy="976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3" name="Object 10"/>
          <p:cNvGraphicFramePr>
            <a:graphicFrameLocks noGrp="1" noChangeAspect="1"/>
          </p:cNvGraphicFramePr>
          <p:nvPr>
            <p:ph sz="quarter" idx="2"/>
          </p:nvPr>
        </p:nvGraphicFramePr>
        <p:xfrm>
          <a:off x="1997075" y="3962400"/>
          <a:ext cx="4691063" cy="938213"/>
        </p:xfrm>
        <a:graphic>
          <a:graphicData uri="http://schemas.openxmlformats.org/presentationml/2006/ole">
            <mc:AlternateContent xmlns:mc="http://schemas.openxmlformats.org/markup-compatibility/2006">
              <mc:Choice xmlns:v="urn:schemas-microsoft-com:vml" Requires="v">
                <p:oleObj spid="_x0000_s162871" name="Equation" r:id="rId5" imgW="2222500" imgH="444500" progId="Equation.3">
                  <p:embed/>
                </p:oleObj>
              </mc:Choice>
              <mc:Fallback>
                <p:oleObj name="Equation" r:id="rId5" imgW="2222500" imgH="4445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7075" y="3962400"/>
                        <a:ext cx="4691063" cy="938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lstStyle/>
          <a:p>
            <a:pPr eaLnBrk="1" hangingPunct="1"/>
            <a:r>
              <a:rPr lang="en-US" sz="3200" b="1" smtClean="0"/>
              <a:t>Sharpening Spatial Filter- </a:t>
            </a:r>
            <a:r>
              <a:rPr lang="en-US" sz="3200" b="1" i="1" smtClean="0"/>
              <a:t>Laplacian</a:t>
            </a:r>
          </a:p>
        </p:txBody>
      </p:sp>
      <p:sp>
        <p:nvSpPr>
          <p:cNvPr id="31749" name="Rectangle 3"/>
          <p:cNvSpPr>
            <a:spLocks noGrp="1" noChangeArrowheads="1"/>
          </p:cNvSpPr>
          <p:nvPr>
            <p:ph type="body" sz="half" idx="1"/>
          </p:nvPr>
        </p:nvSpPr>
        <p:spPr>
          <a:xfrm>
            <a:off x="457200" y="1600200"/>
            <a:ext cx="8229600" cy="4525963"/>
          </a:xfrm>
        </p:spPr>
        <p:txBody>
          <a:bodyPr/>
          <a:lstStyle/>
          <a:p>
            <a:pPr eaLnBrk="1" hangingPunct="1"/>
            <a:r>
              <a:rPr lang="en-US" sz="2000" smtClean="0"/>
              <a:t>The digital implementation of two-dimensional Laplacian is obtained by summing these two components:</a:t>
            </a:r>
          </a:p>
          <a:p>
            <a:pPr eaLnBrk="1" hangingPunct="1"/>
            <a:endParaRPr lang="en-US" sz="2000" smtClean="0"/>
          </a:p>
          <a:p>
            <a:pPr eaLnBrk="1" hangingPunct="1"/>
            <a:endParaRPr lang="en-US" sz="2000" smtClean="0"/>
          </a:p>
          <a:p>
            <a:pPr eaLnBrk="1" hangingPunct="1"/>
            <a:endParaRPr lang="en-US" sz="2000" smtClean="0"/>
          </a:p>
          <a:p>
            <a:pPr eaLnBrk="1" hangingPunct="1"/>
            <a:endParaRPr lang="en-US" sz="2000" smtClean="0"/>
          </a:p>
          <a:p>
            <a:pPr eaLnBrk="1" hangingPunct="1"/>
            <a:endParaRPr lang="en-US" sz="2000" smtClean="0"/>
          </a:p>
          <a:p>
            <a:pPr eaLnBrk="1" hangingPunct="1">
              <a:buFontTx/>
              <a:buNone/>
            </a:pPr>
            <a:endParaRPr lang="en-US" sz="2000" smtClean="0"/>
          </a:p>
        </p:txBody>
      </p:sp>
      <p:graphicFrame>
        <p:nvGraphicFramePr>
          <p:cNvPr id="31746" name="Object 4"/>
          <p:cNvGraphicFramePr>
            <a:graphicFrameLocks noGrp="1" noChangeAspect="1"/>
          </p:cNvGraphicFramePr>
          <p:nvPr>
            <p:ph sz="quarter" idx="2"/>
          </p:nvPr>
        </p:nvGraphicFramePr>
        <p:xfrm>
          <a:off x="1785938" y="4090988"/>
          <a:ext cx="6029325" cy="1023937"/>
        </p:xfrm>
        <a:graphic>
          <a:graphicData uri="http://schemas.openxmlformats.org/presentationml/2006/ole">
            <mc:AlternateContent xmlns:mc="http://schemas.openxmlformats.org/markup-compatibility/2006">
              <mc:Choice xmlns:v="urn:schemas-microsoft-com:vml" Requires="v">
                <p:oleObj spid="_x0000_s163894" name="Equation" r:id="rId3" imgW="2692400" imgH="457200" progId="Equation.3">
                  <p:embed/>
                </p:oleObj>
              </mc:Choice>
              <mc:Fallback>
                <p:oleObj name="Equation" r:id="rId3" imgW="26924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938" y="4090988"/>
                        <a:ext cx="6029325" cy="1023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47" name="Object 6"/>
          <p:cNvGraphicFramePr>
            <a:graphicFrameLocks noGrp="1" noChangeAspect="1"/>
          </p:cNvGraphicFramePr>
          <p:nvPr>
            <p:ph sz="quarter" idx="3"/>
          </p:nvPr>
        </p:nvGraphicFramePr>
        <p:xfrm>
          <a:off x="3132138" y="2590800"/>
          <a:ext cx="2344737" cy="989013"/>
        </p:xfrm>
        <a:graphic>
          <a:graphicData uri="http://schemas.openxmlformats.org/presentationml/2006/ole">
            <mc:AlternateContent xmlns:mc="http://schemas.openxmlformats.org/markup-compatibility/2006">
              <mc:Choice xmlns:v="urn:schemas-microsoft-com:vml" Requires="v">
                <p:oleObj spid="_x0000_s163895" name="Equation" r:id="rId5" imgW="1054100" imgH="444500" progId="Equation.3">
                  <p:embed/>
                </p:oleObj>
              </mc:Choice>
              <mc:Fallback>
                <p:oleObj name="Equation" r:id="rId5" imgW="1054100" imgH="4445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2590800"/>
                        <a:ext cx="2344737" cy="989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3"/>
          <p:cNvPicPr>
            <a:picLocks noChangeAspect="1" noChangeArrowheads="1"/>
          </p:cNvPicPr>
          <p:nvPr/>
        </p:nvPicPr>
        <p:blipFill>
          <a:blip r:embed="rId2"/>
          <a:srcRect/>
          <a:stretch>
            <a:fillRect/>
          </a:stretch>
        </p:blipFill>
        <p:spPr bwMode="auto">
          <a:xfrm>
            <a:off x="1066800" y="1295400"/>
            <a:ext cx="7467600" cy="4502150"/>
          </a:xfrm>
          <a:prstGeom prst="rect">
            <a:avLst/>
          </a:prstGeom>
          <a:noFill/>
          <a:ln w="9525">
            <a:noFill/>
            <a:miter lim="800000"/>
            <a:headEnd/>
            <a:tailEnd/>
          </a:ln>
        </p:spPr>
      </p:pic>
      <p:sp>
        <p:nvSpPr>
          <p:cNvPr id="146435" name="Rectangle 4"/>
          <p:cNvSpPr>
            <a:spLocks noChangeArrowheads="1"/>
          </p:cNvSpPr>
          <p:nvPr/>
        </p:nvSpPr>
        <p:spPr bwMode="auto">
          <a:xfrm>
            <a:off x="381000" y="457200"/>
            <a:ext cx="8229600" cy="579438"/>
          </a:xfrm>
          <a:prstGeom prst="rect">
            <a:avLst/>
          </a:prstGeom>
          <a:noFill/>
          <a:ln w="9525">
            <a:noFill/>
            <a:miter lim="800000"/>
            <a:headEnd/>
            <a:tailEnd/>
          </a:ln>
        </p:spPr>
        <p:txBody>
          <a:bodyPr>
            <a:spAutoFit/>
          </a:bodyPr>
          <a:lstStyle/>
          <a:p>
            <a:r>
              <a:rPr lang="en-US" sz="3200">
                <a:solidFill>
                  <a:schemeClr val="tx2"/>
                </a:solidFill>
              </a:rPr>
              <a:t>Laplacian  Filter Mask</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sz="3200" b="1" smtClean="0"/>
              <a:t>Sharpening Spatial Filter- </a:t>
            </a:r>
            <a:r>
              <a:rPr lang="en-US" sz="3200" b="1" i="1" smtClean="0"/>
              <a:t>Laplacian</a:t>
            </a:r>
          </a:p>
        </p:txBody>
      </p:sp>
      <p:sp>
        <p:nvSpPr>
          <p:cNvPr id="32772" name="Rectangle 3"/>
          <p:cNvSpPr>
            <a:spLocks noGrp="1" noChangeArrowheads="1"/>
          </p:cNvSpPr>
          <p:nvPr>
            <p:ph type="body" sz="half" idx="1"/>
          </p:nvPr>
        </p:nvSpPr>
        <p:spPr>
          <a:xfrm>
            <a:off x="457200" y="1600200"/>
            <a:ext cx="8458200" cy="4525963"/>
          </a:xfrm>
        </p:spPr>
        <p:txBody>
          <a:bodyPr/>
          <a:lstStyle/>
          <a:p>
            <a:pPr algn="just" eaLnBrk="1" hangingPunct="1"/>
            <a:r>
              <a:rPr lang="en-US" sz="2000" dirty="0" err="1" smtClean="0"/>
              <a:t>Laplacian</a:t>
            </a:r>
            <a:r>
              <a:rPr lang="en-US" sz="2000" dirty="0" smtClean="0"/>
              <a:t> is a derivative operator, its use highlights gray-level discontinuities in an image and deemphasizes regions with slowly varying gray levels. </a:t>
            </a:r>
          </a:p>
          <a:p>
            <a:pPr algn="just" eaLnBrk="1" hangingPunct="1"/>
            <a:r>
              <a:rPr lang="en-US" sz="2000" dirty="0" smtClean="0"/>
              <a:t>This will tend to produce images that have grayish edge lines and other discontinuities, all superimposed on a dark, featureless background. </a:t>
            </a:r>
          </a:p>
          <a:p>
            <a:pPr algn="just" eaLnBrk="1" hangingPunct="1"/>
            <a:r>
              <a:rPr lang="en-US" sz="2000" dirty="0" smtClean="0"/>
              <a:t>Back ground feature can be recovered by adding or subtracting the original image with the </a:t>
            </a:r>
            <a:r>
              <a:rPr lang="en-US" sz="2000" dirty="0" err="1" smtClean="0"/>
              <a:t>laplacian</a:t>
            </a:r>
            <a:r>
              <a:rPr lang="en-US" sz="2000" dirty="0" smtClean="0"/>
              <a:t> images. </a:t>
            </a:r>
          </a:p>
          <a:p>
            <a:pPr algn="just" eaLnBrk="1" hangingPunct="1"/>
            <a:r>
              <a:rPr lang="en-US" sz="2000" dirty="0" smtClean="0"/>
              <a:t>The basic way to use </a:t>
            </a:r>
            <a:r>
              <a:rPr lang="en-US" sz="2000" dirty="0" err="1" smtClean="0"/>
              <a:t>Laplacian</a:t>
            </a:r>
            <a:r>
              <a:rPr lang="en-US" sz="2000" dirty="0" smtClean="0"/>
              <a:t> for image enhancement is follows:</a:t>
            </a:r>
          </a:p>
          <a:p>
            <a:pPr algn="just" eaLnBrk="1" hangingPunct="1"/>
            <a:endParaRPr lang="en-US" sz="1800" dirty="0" smtClean="0"/>
          </a:p>
          <a:p>
            <a:pPr algn="just" eaLnBrk="1" hangingPunct="1">
              <a:buFontTx/>
              <a:buNone/>
            </a:pPr>
            <a:r>
              <a:rPr lang="en-US" sz="1600" dirty="0" smtClean="0"/>
              <a:t>							if the center coefficient of the</a:t>
            </a:r>
          </a:p>
          <a:p>
            <a:pPr algn="just" eaLnBrk="1" hangingPunct="1">
              <a:buFontTx/>
              <a:buNone/>
            </a:pPr>
            <a:r>
              <a:rPr lang="en-US" sz="1600" dirty="0" smtClean="0"/>
              <a:t>							</a:t>
            </a:r>
            <a:r>
              <a:rPr lang="en-US" sz="1600" dirty="0" err="1" smtClean="0"/>
              <a:t>Laplacian</a:t>
            </a:r>
            <a:r>
              <a:rPr lang="en-US" sz="1600" dirty="0" smtClean="0"/>
              <a:t> mask is negative</a:t>
            </a:r>
            <a:r>
              <a:rPr lang="en-US" sz="1800" dirty="0" smtClean="0"/>
              <a:t>	</a:t>
            </a:r>
          </a:p>
          <a:p>
            <a:pPr algn="just" eaLnBrk="1" hangingPunct="1">
              <a:buFontTx/>
              <a:buNone/>
            </a:pPr>
            <a:endParaRPr lang="en-US" sz="1600" dirty="0" smtClean="0"/>
          </a:p>
          <a:p>
            <a:pPr algn="just" eaLnBrk="1" hangingPunct="1">
              <a:buFontTx/>
              <a:buNone/>
            </a:pPr>
            <a:r>
              <a:rPr lang="en-US" sz="1600" dirty="0" smtClean="0"/>
              <a:t>							if the center coefficient of the</a:t>
            </a:r>
          </a:p>
          <a:p>
            <a:pPr algn="just" eaLnBrk="1" hangingPunct="1">
              <a:buFontTx/>
              <a:buNone/>
            </a:pPr>
            <a:r>
              <a:rPr lang="en-US" sz="1600" dirty="0" smtClean="0"/>
              <a:t>							</a:t>
            </a:r>
            <a:r>
              <a:rPr lang="en-US" sz="1600" dirty="0" err="1" smtClean="0"/>
              <a:t>Laplacian</a:t>
            </a:r>
            <a:r>
              <a:rPr lang="en-US" sz="1600" dirty="0" smtClean="0"/>
              <a:t> mask is positive.</a:t>
            </a:r>
          </a:p>
        </p:txBody>
      </p:sp>
      <p:graphicFrame>
        <p:nvGraphicFramePr>
          <p:cNvPr id="32770" name="Object 4"/>
          <p:cNvGraphicFramePr>
            <a:graphicFrameLocks noGrp="1" noChangeAspect="1"/>
          </p:cNvGraphicFramePr>
          <p:nvPr>
            <p:ph sz="half" idx="2"/>
          </p:nvPr>
        </p:nvGraphicFramePr>
        <p:xfrm>
          <a:off x="2438400" y="4419600"/>
          <a:ext cx="3089275" cy="1357313"/>
        </p:xfrm>
        <a:graphic>
          <a:graphicData uri="http://schemas.openxmlformats.org/presentationml/2006/ole">
            <mc:AlternateContent xmlns:mc="http://schemas.openxmlformats.org/markup-compatibility/2006">
              <mc:Choice xmlns:v="urn:schemas-microsoft-com:vml" Requires="v">
                <p:oleObj spid="_x0000_s164892" name="Equation" r:id="rId3" imgW="1676400" imgH="736600" progId="Equation.3">
                  <p:embed/>
                </p:oleObj>
              </mc:Choice>
              <mc:Fallback>
                <p:oleObj name="Equation" r:id="rId3" imgW="1676400" imgH="736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419600"/>
                        <a:ext cx="3089275" cy="1357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3"/>
          <p:cNvPicPr>
            <a:picLocks noChangeAspect="1" noChangeArrowheads="1"/>
          </p:cNvPicPr>
          <p:nvPr/>
        </p:nvPicPr>
        <p:blipFill>
          <a:blip r:embed="rId2"/>
          <a:srcRect/>
          <a:stretch>
            <a:fillRect/>
          </a:stretch>
        </p:blipFill>
        <p:spPr bwMode="auto">
          <a:xfrm>
            <a:off x="1066800" y="985838"/>
            <a:ext cx="6629400" cy="5872162"/>
          </a:xfrm>
          <a:prstGeom prst="rect">
            <a:avLst/>
          </a:prstGeom>
          <a:noFill/>
          <a:ln w="9525">
            <a:noFill/>
            <a:miter lim="800000"/>
            <a:headEnd/>
            <a:tailEnd/>
          </a:ln>
        </p:spPr>
      </p:pic>
      <p:sp>
        <p:nvSpPr>
          <p:cNvPr id="147459" name="Rectangle 4"/>
          <p:cNvSpPr>
            <a:spLocks noChangeArrowheads="1"/>
          </p:cNvSpPr>
          <p:nvPr/>
        </p:nvSpPr>
        <p:spPr bwMode="auto">
          <a:xfrm>
            <a:off x="304800" y="228600"/>
            <a:ext cx="8534400" cy="579438"/>
          </a:xfrm>
          <a:prstGeom prst="rect">
            <a:avLst/>
          </a:prstGeom>
          <a:noFill/>
          <a:ln w="9525">
            <a:noFill/>
            <a:miter lim="800000"/>
            <a:headEnd/>
            <a:tailEnd/>
          </a:ln>
        </p:spPr>
        <p:txBody>
          <a:bodyPr>
            <a:spAutoFit/>
          </a:bodyPr>
          <a:lstStyle/>
          <a:p>
            <a:r>
              <a:rPr lang="en-US" sz="3200">
                <a:solidFill>
                  <a:schemeClr val="tx2"/>
                </a:solidFill>
              </a:rPr>
              <a:t>Sharpening Spatial Filter- </a:t>
            </a:r>
            <a:r>
              <a:rPr lang="en-US" sz="3200" i="1">
                <a:solidFill>
                  <a:schemeClr val="tx2"/>
                </a:solidFill>
              </a:rPr>
              <a:t>Laplacian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z="2800" b="1" smtClean="0"/>
              <a:t>Some Basic Gray Level Transformation</a:t>
            </a:r>
          </a:p>
        </p:txBody>
      </p:sp>
      <p:sp>
        <p:nvSpPr>
          <p:cNvPr id="48131" name="Rectangle 3"/>
          <p:cNvSpPr>
            <a:spLocks noGrp="1" noChangeArrowheads="1"/>
          </p:cNvSpPr>
          <p:nvPr>
            <p:ph type="body" sz="half" idx="1"/>
          </p:nvPr>
        </p:nvSpPr>
        <p:spPr>
          <a:xfrm>
            <a:off x="152400" y="1600200"/>
            <a:ext cx="5105400" cy="4876800"/>
          </a:xfrm>
        </p:spPr>
        <p:txBody>
          <a:bodyPr/>
          <a:lstStyle/>
          <a:p>
            <a:pPr eaLnBrk="1" hangingPunct="1">
              <a:lnSpc>
                <a:spcPct val="90000"/>
              </a:lnSpc>
              <a:buFontTx/>
              <a:buNone/>
            </a:pPr>
            <a:r>
              <a:rPr lang="en-US" sz="2000" b="1" dirty="0" smtClean="0"/>
              <a:t>	</a:t>
            </a:r>
            <a:r>
              <a:rPr lang="en-US" sz="2000" dirty="0" smtClean="0"/>
              <a:t>Three basic type of functions frequently used for Image enhancement:</a:t>
            </a:r>
          </a:p>
          <a:p>
            <a:pPr eaLnBrk="1" hangingPunct="1">
              <a:lnSpc>
                <a:spcPct val="90000"/>
              </a:lnSpc>
              <a:buFontTx/>
              <a:buNone/>
            </a:pPr>
            <a:endParaRPr lang="en-US" sz="2000" dirty="0" smtClean="0"/>
          </a:p>
          <a:p>
            <a:pPr lvl="1" eaLnBrk="1" hangingPunct="1">
              <a:lnSpc>
                <a:spcPct val="90000"/>
              </a:lnSpc>
            </a:pPr>
            <a:r>
              <a:rPr lang="en-US" sz="2000" b="1" dirty="0" smtClean="0"/>
              <a:t>Linear </a:t>
            </a:r>
          </a:p>
          <a:p>
            <a:pPr lvl="1" eaLnBrk="1" hangingPunct="1">
              <a:lnSpc>
                <a:spcPct val="90000"/>
              </a:lnSpc>
              <a:buFontTx/>
              <a:buNone/>
            </a:pPr>
            <a:r>
              <a:rPr lang="en-US" sz="2000" dirty="0" smtClean="0"/>
              <a:t>	( Negative &amp; Identity transformations)</a:t>
            </a:r>
          </a:p>
          <a:p>
            <a:pPr lvl="1" eaLnBrk="1" hangingPunct="1">
              <a:lnSpc>
                <a:spcPct val="90000"/>
              </a:lnSpc>
            </a:pPr>
            <a:endParaRPr lang="en-US" sz="2000" dirty="0" smtClean="0"/>
          </a:p>
          <a:p>
            <a:pPr lvl="1" eaLnBrk="1" hangingPunct="1">
              <a:lnSpc>
                <a:spcPct val="90000"/>
              </a:lnSpc>
            </a:pPr>
            <a:r>
              <a:rPr lang="en-US" sz="2000" b="1" dirty="0" smtClean="0"/>
              <a:t>Logarithmic </a:t>
            </a:r>
          </a:p>
          <a:p>
            <a:pPr lvl="1" eaLnBrk="1" hangingPunct="1">
              <a:lnSpc>
                <a:spcPct val="90000"/>
              </a:lnSpc>
              <a:buFontTx/>
              <a:buNone/>
            </a:pPr>
            <a:r>
              <a:rPr lang="en-US" sz="2000" dirty="0" smtClean="0"/>
              <a:t>	( log &amp; Inverse-log transformation)</a:t>
            </a:r>
          </a:p>
          <a:p>
            <a:pPr lvl="1" eaLnBrk="1" hangingPunct="1">
              <a:lnSpc>
                <a:spcPct val="90000"/>
              </a:lnSpc>
            </a:pPr>
            <a:endParaRPr lang="en-US" sz="2000" dirty="0" smtClean="0"/>
          </a:p>
          <a:p>
            <a:pPr lvl="1" eaLnBrk="1" hangingPunct="1">
              <a:lnSpc>
                <a:spcPct val="90000"/>
              </a:lnSpc>
            </a:pPr>
            <a:r>
              <a:rPr lang="en-US" sz="2000" b="1" dirty="0" smtClean="0"/>
              <a:t>Power Law</a:t>
            </a:r>
            <a:r>
              <a:rPr lang="en-US" sz="2000" dirty="0" smtClean="0"/>
              <a:t> </a:t>
            </a:r>
          </a:p>
          <a:p>
            <a:pPr lvl="1" eaLnBrk="1" hangingPunct="1">
              <a:lnSpc>
                <a:spcPct val="90000"/>
              </a:lnSpc>
              <a:buFontTx/>
              <a:buNone/>
            </a:pPr>
            <a:r>
              <a:rPr lang="en-US" sz="2000" dirty="0" smtClean="0"/>
              <a:t>	(n</a:t>
            </a:r>
            <a:r>
              <a:rPr lang="en-US" sz="2000" baseline="30000" dirty="0" smtClean="0"/>
              <a:t>th </a:t>
            </a:r>
            <a:r>
              <a:rPr lang="en-US" sz="2000" dirty="0" smtClean="0"/>
              <a:t>power &amp; n</a:t>
            </a:r>
            <a:r>
              <a:rPr lang="en-US" sz="2000" baseline="30000" dirty="0" smtClean="0"/>
              <a:t>th</a:t>
            </a:r>
            <a:r>
              <a:rPr lang="en-US" sz="2000" dirty="0" smtClean="0"/>
              <a:t> root transformations)</a:t>
            </a:r>
          </a:p>
          <a:p>
            <a:pPr lvl="1" eaLnBrk="1" hangingPunct="1">
              <a:lnSpc>
                <a:spcPct val="90000"/>
              </a:lnSpc>
            </a:pPr>
            <a:endParaRPr lang="en-US" sz="2000" dirty="0" smtClean="0"/>
          </a:p>
          <a:p>
            <a:pPr eaLnBrk="1" hangingPunct="1">
              <a:lnSpc>
                <a:spcPct val="90000"/>
              </a:lnSpc>
              <a:buFontTx/>
              <a:buNone/>
            </a:pPr>
            <a:r>
              <a:rPr lang="en-US" sz="1800" b="1" dirty="0" smtClean="0"/>
              <a:t>	</a:t>
            </a:r>
          </a:p>
        </p:txBody>
      </p:sp>
      <p:pic>
        <p:nvPicPr>
          <p:cNvPr id="48132" name="Picture 5"/>
          <p:cNvPicPr>
            <a:picLocks noGrp="1" noChangeAspect="1" noChangeArrowheads="1"/>
          </p:cNvPicPr>
          <p:nvPr>
            <p:ph sz="half" idx="2"/>
          </p:nvPr>
        </p:nvPicPr>
        <p:blipFill>
          <a:blip r:embed="rId2"/>
          <a:srcRect/>
          <a:stretch>
            <a:fillRect/>
          </a:stretch>
        </p:blipFill>
        <p:spPr>
          <a:xfrm>
            <a:off x="5334000" y="1905000"/>
            <a:ext cx="3657600" cy="3786188"/>
          </a:xfrm>
          <a:noFill/>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body" sz="half" idx="1"/>
          </p:nvPr>
        </p:nvSpPr>
        <p:spPr>
          <a:xfrm>
            <a:off x="457200" y="1219200"/>
            <a:ext cx="8077200" cy="4906963"/>
          </a:xfrm>
        </p:spPr>
        <p:txBody>
          <a:bodyPr/>
          <a:lstStyle/>
          <a:p>
            <a:pPr eaLnBrk="1" hangingPunct="1">
              <a:buFontTx/>
              <a:buNone/>
            </a:pPr>
            <a:r>
              <a:rPr lang="en-US" sz="1800" b="1" smtClean="0"/>
              <a:t>Simplified Mask:</a:t>
            </a:r>
          </a:p>
          <a:p>
            <a:pPr algn="just" eaLnBrk="1" hangingPunct="1"/>
            <a:r>
              <a:rPr lang="en-US" sz="1800" smtClean="0"/>
              <a:t>Instead of computing the laplacian filtered image and then subtracting it from the original image, in practice it is usually implemented with one pass of single mask.</a:t>
            </a:r>
          </a:p>
          <a:p>
            <a:pPr algn="just" eaLnBrk="1" hangingPunct="1"/>
            <a:r>
              <a:rPr lang="en-US" sz="1800" smtClean="0"/>
              <a:t>The coefficient of the single mask are easily obtained by substituting expression for </a:t>
            </a:r>
            <a:r>
              <a:rPr lang="el-GR" sz="1800" smtClean="0"/>
              <a:t>Δ</a:t>
            </a:r>
            <a:r>
              <a:rPr lang="en-US" sz="1800" baseline="30000" smtClean="0"/>
              <a:t>2</a:t>
            </a:r>
            <a:r>
              <a:rPr lang="en-US" sz="1800" smtClean="0"/>
              <a:t>f(x,y) in the expression for g (x, y)</a:t>
            </a:r>
          </a:p>
          <a:p>
            <a:pPr algn="just" eaLnBrk="1" hangingPunct="1">
              <a:buFontTx/>
              <a:buNone/>
            </a:pPr>
            <a:endParaRPr lang="el-GR" sz="1800" smtClean="0"/>
          </a:p>
        </p:txBody>
      </p:sp>
      <p:graphicFrame>
        <p:nvGraphicFramePr>
          <p:cNvPr id="33794" name="Object 7"/>
          <p:cNvGraphicFramePr>
            <a:graphicFrameLocks noGrp="1" noChangeAspect="1"/>
          </p:cNvGraphicFramePr>
          <p:nvPr>
            <p:ph sz="half" idx="2"/>
          </p:nvPr>
        </p:nvGraphicFramePr>
        <p:xfrm>
          <a:off x="1447800" y="3352800"/>
          <a:ext cx="6096000" cy="2125663"/>
        </p:xfrm>
        <a:graphic>
          <a:graphicData uri="http://schemas.openxmlformats.org/presentationml/2006/ole">
            <mc:AlternateContent xmlns:mc="http://schemas.openxmlformats.org/markup-compatibility/2006">
              <mc:Choice xmlns:v="urn:schemas-microsoft-com:vml" Requires="v">
                <p:oleObj spid="_x0000_s165916" name="Equation" r:id="rId3" imgW="3276600" imgH="1143000" progId="Equation.3">
                  <p:embed/>
                </p:oleObj>
              </mc:Choice>
              <mc:Fallback>
                <p:oleObj name="Equation" r:id="rId3" imgW="3276600" imgH="11430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352800"/>
                        <a:ext cx="6096000" cy="2125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796" name="Rectangle 8"/>
          <p:cNvSpPr>
            <a:spLocks noGrp="1" noChangeArrowheads="1"/>
          </p:cNvSpPr>
          <p:nvPr>
            <p:ph type="title"/>
          </p:nvPr>
        </p:nvSpPr>
        <p:spPr/>
        <p:txBody>
          <a:bodyPr/>
          <a:lstStyle/>
          <a:p>
            <a:pPr eaLnBrk="1" hangingPunct="1"/>
            <a:r>
              <a:rPr lang="en-US" sz="3200" b="1" smtClean="0"/>
              <a:t>Sharpening Spatial Filter- </a:t>
            </a:r>
            <a:r>
              <a:rPr lang="en-US" sz="3200" b="1" i="1" smtClean="0"/>
              <a:t>Laplacian</a:t>
            </a:r>
            <a:br>
              <a:rPr lang="en-US" sz="3200" b="1" i="1" smtClean="0"/>
            </a:br>
            <a:endParaRPr lang="en-US" sz="3200" b="1" i="1" smtClean="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3"/>
          <p:cNvPicPr>
            <a:picLocks noChangeAspect="1" noChangeArrowheads="1"/>
          </p:cNvPicPr>
          <p:nvPr/>
        </p:nvPicPr>
        <p:blipFill>
          <a:blip r:embed="rId2"/>
          <a:srcRect/>
          <a:stretch>
            <a:fillRect/>
          </a:stretch>
        </p:blipFill>
        <p:spPr bwMode="auto">
          <a:xfrm>
            <a:off x="1447800" y="1219200"/>
            <a:ext cx="5635625" cy="5430838"/>
          </a:xfrm>
          <a:prstGeom prst="rect">
            <a:avLst/>
          </a:prstGeom>
          <a:noFill/>
          <a:ln w="9525">
            <a:noFill/>
            <a:miter lim="800000"/>
            <a:headEnd/>
            <a:tailEnd/>
          </a:ln>
        </p:spPr>
      </p:pic>
      <p:sp>
        <p:nvSpPr>
          <p:cNvPr id="148483" name="Rectangle 4"/>
          <p:cNvSpPr>
            <a:spLocks noChangeArrowheads="1"/>
          </p:cNvSpPr>
          <p:nvPr/>
        </p:nvSpPr>
        <p:spPr bwMode="auto">
          <a:xfrm>
            <a:off x="457200" y="274638"/>
            <a:ext cx="8382000" cy="868362"/>
          </a:xfrm>
          <a:prstGeom prst="rect">
            <a:avLst/>
          </a:prstGeom>
          <a:noFill/>
          <a:ln w="9525">
            <a:noFill/>
            <a:miter lim="800000"/>
            <a:headEnd/>
            <a:tailEnd/>
          </a:ln>
        </p:spPr>
        <p:txBody>
          <a:bodyPr anchor="ctr"/>
          <a:lstStyle/>
          <a:p>
            <a:pPr algn="ctr"/>
            <a:r>
              <a:rPr lang="en-US" sz="3600">
                <a:solidFill>
                  <a:schemeClr val="tx2"/>
                </a:solidFill>
              </a:rPr>
              <a:t>Sharpening Spatial Filter- </a:t>
            </a:r>
            <a:r>
              <a:rPr lang="en-US" sz="3600" i="1">
                <a:solidFill>
                  <a:schemeClr val="tx2"/>
                </a:solidFill>
              </a:rPr>
              <a:t>Laplacian</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pPr eaLnBrk="1" hangingPunct="1"/>
            <a:r>
              <a:rPr lang="en-US" sz="3200" b="1" smtClean="0"/>
              <a:t>Unsharp masking and high-boost filtering</a:t>
            </a:r>
            <a:endParaRPr lang="en-US" sz="3200" b="1" i="1" smtClean="0"/>
          </a:p>
        </p:txBody>
      </p:sp>
      <p:sp>
        <p:nvSpPr>
          <p:cNvPr id="34821" name="Rectangle 3"/>
          <p:cNvSpPr>
            <a:spLocks noGrp="1" noChangeArrowheads="1"/>
          </p:cNvSpPr>
          <p:nvPr>
            <p:ph type="body" sz="half" idx="1"/>
          </p:nvPr>
        </p:nvSpPr>
        <p:spPr>
          <a:xfrm>
            <a:off x="609600" y="1752600"/>
            <a:ext cx="8001000" cy="4525963"/>
          </a:xfrm>
        </p:spPr>
        <p:txBody>
          <a:bodyPr>
            <a:normAutofit lnSpcReduction="10000"/>
          </a:bodyPr>
          <a:lstStyle/>
          <a:p>
            <a:pPr algn="just" eaLnBrk="1" hangingPunct="1"/>
            <a:r>
              <a:rPr lang="en-US" sz="1800" smtClean="0"/>
              <a:t>Unsharp masking is a process used to sharpen images consists of subtracting a blurred version of an image from the image itself. </a:t>
            </a:r>
          </a:p>
          <a:p>
            <a:pPr algn="just" eaLnBrk="1" hangingPunct="1"/>
            <a:endParaRPr lang="en-US" sz="1800" smtClean="0"/>
          </a:p>
          <a:p>
            <a:pPr algn="just" eaLnBrk="1" hangingPunct="1">
              <a:buFontTx/>
              <a:buNone/>
            </a:pPr>
            <a:r>
              <a:rPr lang="en-US" sz="1800" smtClean="0"/>
              <a:t>			</a:t>
            </a:r>
          </a:p>
          <a:p>
            <a:pPr algn="just" eaLnBrk="1" hangingPunct="1"/>
            <a:endParaRPr lang="en-US" sz="1800" smtClean="0"/>
          </a:p>
          <a:p>
            <a:pPr algn="just" eaLnBrk="1" hangingPunct="1">
              <a:buFontTx/>
              <a:buNone/>
            </a:pPr>
            <a:r>
              <a:rPr lang="en-US" sz="1800" smtClean="0"/>
              <a:t>	where f</a:t>
            </a:r>
            <a:r>
              <a:rPr lang="en-US" sz="1800" baseline="-25000" smtClean="0"/>
              <a:t>s </a:t>
            </a:r>
            <a:r>
              <a:rPr lang="en-US" sz="1800" smtClean="0"/>
              <a:t>(x, y) denotes the sharpened image obtained by unsharp masking, f ’(x,y) is the blurred version of f(x,y)</a:t>
            </a:r>
          </a:p>
          <a:p>
            <a:pPr algn="just" eaLnBrk="1" hangingPunct="1">
              <a:buFontTx/>
              <a:buNone/>
            </a:pPr>
            <a:endParaRPr lang="en-US" sz="1800" smtClean="0"/>
          </a:p>
          <a:p>
            <a:pPr algn="just" eaLnBrk="1" hangingPunct="1"/>
            <a:r>
              <a:rPr lang="en-US" sz="1800" smtClean="0"/>
              <a:t>High boost filtered image f</a:t>
            </a:r>
            <a:r>
              <a:rPr lang="en-US" sz="1800" baseline="-25000" smtClean="0"/>
              <a:t>hb</a:t>
            </a:r>
            <a:r>
              <a:rPr lang="en-US" sz="1800" smtClean="0"/>
              <a:t> is defined at any point (x,y) as</a:t>
            </a:r>
          </a:p>
          <a:p>
            <a:pPr eaLnBrk="1" hangingPunct="1"/>
            <a:endParaRPr lang="en-US" sz="1800" smtClean="0"/>
          </a:p>
          <a:p>
            <a:pPr eaLnBrk="1" hangingPunct="1"/>
            <a:endParaRPr lang="en-US" sz="1800" smtClean="0"/>
          </a:p>
          <a:p>
            <a:pPr eaLnBrk="1" hangingPunct="1"/>
            <a:endParaRPr lang="en-US" sz="1800" smtClean="0"/>
          </a:p>
          <a:p>
            <a:pPr eaLnBrk="1" hangingPunct="1"/>
            <a:endParaRPr lang="en-US" sz="1800" smtClean="0"/>
          </a:p>
          <a:p>
            <a:pPr eaLnBrk="1" hangingPunct="1">
              <a:buFontTx/>
              <a:buNone/>
            </a:pPr>
            <a:r>
              <a:rPr lang="en-US" sz="1800" smtClean="0"/>
              <a:t>	where A≥1.</a:t>
            </a:r>
          </a:p>
        </p:txBody>
      </p:sp>
      <p:graphicFrame>
        <p:nvGraphicFramePr>
          <p:cNvPr id="34818" name="Object 4"/>
          <p:cNvGraphicFramePr>
            <a:graphicFrameLocks noGrp="1" noChangeAspect="1"/>
          </p:cNvGraphicFramePr>
          <p:nvPr>
            <p:ph sz="quarter" idx="2"/>
          </p:nvPr>
        </p:nvGraphicFramePr>
        <p:xfrm>
          <a:off x="2438400" y="2514600"/>
          <a:ext cx="3581400" cy="477838"/>
        </p:xfrm>
        <a:graphic>
          <a:graphicData uri="http://schemas.openxmlformats.org/presentationml/2006/ole">
            <mc:AlternateContent xmlns:mc="http://schemas.openxmlformats.org/markup-compatibility/2006">
              <mc:Choice xmlns:v="urn:schemas-microsoft-com:vml" Requires="v">
                <p:oleObj spid="_x0000_s166966" name="Equation" r:id="rId3" imgW="1714500" imgH="228600" progId="Equation.3">
                  <p:embed/>
                </p:oleObj>
              </mc:Choice>
              <mc:Fallback>
                <p:oleObj name="Equation" r:id="rId3" imgW="171450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514600"/>
                        <a:ext cx="3581400" cy="477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9" name="Object 6"/>
          <p:cNvGraphicFramePr>
            <a:graphicFrameLocks noGrp="1" noChangeAspect="1"/>
          </p:cNvGraphicFramePr>
          <p:nvPr>
            <p:ph sz="quarter" idx="3"/>
          </p:nvPr>
        </p:nvGraphicFramePr>
        <p:xfrm>
          <a:off x="3048000" y="4800600"/>
          <a:ext cx="3962400" cy="801688"/>
        </p:xfrm>
        <a:graphic>
          <a:graphicData uri="http://schemas.openxmlformats.org/presentationml/2006/ole">
            <mc:AlternateContent xmlns:mc="http://schemas.openxmlformats.org/markup-compatibility/2006">
              <mc:Choice xmlns:v="urn:schemas-microsoft-com:vml" Requires="v">
                <p:oleObj spid="_x0000_s166967" name="Equation" r:id="rId5" imgW="2260600" imgH="457200" progId="Equation.3">
                  <p:embed/>
                </p:oleObj>
              </mc:Choice>
              <mc:Fallback>
                <p:oleObj name="Equation" r:id="rId5" imgW="2260600" imgH="457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4800600"/>
                        <a:ext cx="3962400" cy="801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eaLnBrk="1" hangingPunct="1"/>
            <a:r>
              <a:rPr lang="en-US" sz="3200" b="1" smtClean="0"/>
              <a:t>Unsharp masking and high-boost filtering</a:t>
            </a:r>
          </a:p>
        </p:txBody>
      </p:sp>
      <p:sp>
        <p:nvSpPr>
          <p:cNvPr id="35844" name="Rectangle 3"/>
          <p:cNvSpPr>
            <a:spLocks noGrp="1" noChangeArrowheads="1"/>
          </p:cNvSpPr>
          <p:nvPr>
            <p:ph type="body" sz="half" idx="1"/>
          </p:nvPr>
        </p:nvSpPr>
        <p:spPr>
          <a:xfrm>
            <a:off x="457200" y="1600200"/>
            <a:ext cx="8534400" cy="4525963"/>
          </a:xfrm>
        </p:spPr>
        <p:txBody>
          <a:bodyPr/>
          <a:lstStyle/>
          <a:p>
            <a:pPr eaLnBrk="1" hangingPunct="1">
              <a:lnSpc>
                <a:spcPct val="90000"/>
              </a:lnSpc>
              <a:buFontTx/>
              <a:buNone/>
            </a:pPr>
            <a:r>
              <a:rPr lang="en-US" sz="1800" smtClean="0"/>
              <a:t>Mask Used:</a:t>
            </a:r>
          </a:p>
          <a:p>
            <a:pPr eaLnBrk="1" hangingPunct="1">
              <a:lnSpc>
                <a:spcPct val="90000"/>
              </a:lnSpc>
              <a:buFontTx/>
              <a:buNone/>
            </a:pPr>
            <a:endParaRPr lang="en-US" sz="1800" smtClean="0"/>
          </a:p>
          <a:p>
            <a:pPr eaLnBrk="1" hangingPunct="1">
              <a:lnSpc>
                <a:spcPct val="90000"/>
              </a:lnSpc>
              <a:buFontTx/>
              <a:buNone/>
            </a:pPr>
            <a:endParaRPr lang="en-US" sz="1800" smtClean="0"/>
          </a:p>
          <a:p>
            <a:pPr eaLnBrk="1" hangingPunct="1">
              <a:lnSpc>
                <a:spcPct val="90000"/>
              </a:lnSpc>
              <a:buFontTx/>
              <a:buNone/>
            </a:pPr>
            <a:endParaRPr lang="en-US" sz="1800" smtClean="0"/>
          </a:p>
          <a:p>
            <a:pPr eaLnBrk="1" hangingPunct="1">
              <a:lnSpc>
                <a:spcPct val="90000"/>
              </a:lnSpc>
              <a:buFontTx/>
              <a:buNone/>
            </a:pPr>
            <a:endParaRPr lang="en-US" sz="1800" smtClean="0"/>
          </a:p>
          <a:p>
            <a:pPr eaLnBrk="1" hangingPunct="1">
              <a:lnSpc>
                <a:spcPct val="90000"/>
              </a:lnSpc>
              <a:buFontTx/>
              <a:buNone/>
            </a:pPr>
            <a:endParaRPr lang="en-US" sz="1800" smtClean="0"/>
          </a:p>
          <a:p>
            <a:pPr eaLnBrk="1" hangingPunct="1">
              <a:lnSpc>
                <a:spcPct val="90000"/>
              </a:lnSpc>
              <a:buFontTx/>
              <a:buNone/>
            </a:pPr>
            <a:endParaRPr lang="en-US" sz="1800" smtClean="0"/>
          </a:p>
          <a:p>
            <a:pPr eaLnBrk="1" hangingPunct="1">
              <a:lnSpc>
                <a:spcPct val="90000"/>
              </a:lnSpc>
              <a:buFontTx/>
              <a:buNone/>
            </a:pPr>
            <a:endParaRPr lang="en-US" sz="1800" smtClean="0"/>
          </a:p>
          <a:p>
            <a:pPr eaLnBrk="1" hangingPunct="1">
              <a:lnSpc>
                <a:spcPct val="90000"/>
              </a:lnSpc>
              <a:buFontTx/>
              <a:buNone/>
            </a:pPr>
            <a:r>
              <a:rPr lang="en-US" sz="1800" smtClean="0"/>
              <a:t>If we elect to use laplacian,</a:t>
            </a:r>
          </a:p>
          <a:p>
            <a:pPr eaLnBrk="1" hangingPunct="1">
              <a:lnSpc>
                <a:spcPct val="90000"/>
              </a:lnSpc>
              <a:buFontTx/>
              <a:buNone/>
            </a:pPr>
            <a:endParaRPr lang="en-US" sz="1800" smtClean="0"/>
          </a:p>
          <a:p>
            <a:pPr algn="just" eaLnBrk="1" hangingPunct="1">
              <a:lnSpc>
                <a:spcPct val="90000"/>
              </a:lnSpc>
              <a:buFontTx/>
              <a:buNone/>
            </a:pPr>
            <a:r>
              <a:rPr lang="en-US" sz="1400" smtClean="0"/>
              <a:t>							if the center coefficient of the</a:t>
            </a:r>
          </a:p>
          <a:p>
            <a:pPr algn="just" eaLnBrk="1" hangingPunct="1">
              <a:lnSpc>
                <a:spcPct val="90000"/>
              </a:lnSpc>
              <a:buFontTx/>
              <a:buNone/>
            </a:pPr>
            <a:r>
              <a:rPr lang="en-US" sz="1400" smtClean="0"/>
              <a:t>							Laplacian mask is negative</a:t>
            </a:r>
            <a:r>
              <a:rPr lang="en-US" sz="1600" smtClean="0"/>
              <a:t>	</a:t>
            </a:r>
          </a:p>
          <a:p>
            <a:pPr algn="just" eaLnBrk="1" hangingPunct="1">
              <a:lnSpc>
                <a:spcPct val="90000"/>
              </a:lnSpc>
              <a:buFontTx/>
              <a:buNone/>
            </a:pPr>
            <a:endParaRPr lang="en-US" sz="1400" smtClean="0"/>
          </a:p>
          <a:p>
            <a:pPr algn="just" eaLnBrk="1" hangingPunct="1">
              <a:lnSpc>
                <a:spcPct val="90000"/>
              </a:lnSpc>
              <a:buFontTx/>
              <a:buNone/>
            </a:pPr>
            <a:r>
              <a:rPr lang="en-US" sz="1400" smtClean="0"/>
              <a:t>							if the center coefficient of the</a:t>
            </a:r>
          </a:p>
          <a:p>
            <a:pPr algn="just" eaLnBrk="1" hangingPunct="1">
              <a:lnSpc>
                <a:spcPct val="90000"/>
              </a:lnSpc>
              <a:buFontTx/>
              <a:buNone/>
            </a:pPr>
            <a:r>
              <a:rPr lang="en-US" sz="1400" smtClean="0"/>
              <a:t>							Laplacian mask is positive.</a:t>
            </a:r>
          </a:p>
          <a:p>
            <a:pPr eaLnBrk="1" hangingPunct="1">
              <a:lnSpc>
                <a:spcPct val="90000"/>
              </a:lnSpc>
              <a:buFontTx/>
              <a:buNone/>
            </a:pPr>
            <a:endParaRPr lang="en-US" sz="1800" smtClean="0"/>
          </a:p>
        </p:txBody>
      </p:sp>
      <p:pic>
        <p:nvPicPr>
          <p:cNvPr id="35845" name="Picture 4"/>
          <p:cNvPicPr>
            <a:picLocks noGrp="1" noChangeAspect="1" noChangeArrowheads="1"/>
          </p:cNvPicPr>
          <p:nvPr>
            <p:ph sz="quarter" idx="2"/>
          </p:nvPr>
        </p:nvPicPr>
        <p:blipFill>
          <a:blip r:embed="rId3"/>
          <a:srcRect/>
          <a:stretch>
            <a:fillRect/>
          </a:stretch>
        </p:blipFill>
        <p:spPr>
          <a:xfrm>
            <a:off x="1371600" y="2133600"/>
            <a:ext cx="6172200" cy="1924050"/>
          </a:xfrm>
          <a:noFill/>
        </p:spPr>
      </p:pic>
      <p:graphicFrame>
        <p:nvGraphicFramePr>
          <p:cNvPr id="35842" name="Object 6"/>
          <p:cNvGraphicFramePr>
            <a:graphicFrameLocks noGrp="1" noChangeAspect="1"/>
          </p:cNvGraphicFramePr>
          <p:nvPr>
            <p:ph sz="quarter" idx="3"/>
          </p:nvPr>
        </p:nvGraphicFramePr>
        <p:xfrm>
          <a:off x="2133600" y="4713288"/>
          <a:ext cx="2819400" cy="1104900"/>
        </p:xfrm>
        <a:graphic>
          <a:graphicData uri="http://schemas.openxmlformats.org/presentationml/2006/ole">
            <mc:AlternateContent xmlns:mc="http://schemas.openxmlformats.org/markup-compatibility/2006">
              <mc:Choice xmlns:v="urn:schemas-microsoft-com:vml" Requires="v">
                <p:oleObj spid="_x0000_s167964" name="Equation" r:id="rId4" imgW="1879600" imgH="736600" progId="Equation.3">
                  <p:embed/>
                </p:oleObj>
              </mc:Choice>
              <mc:Fallback>
                <p:oleObj name="Equation" r:id="rId4" imgW="1879600" imgH="7366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4713288"/>
                        <a:ext cx="2819400" cy="1104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457200" y="274638"/>
            <a:ext cx="8382000" cy="487362"/>
          </a:xfrm>
        </p:spPr>
        <p:txBody>
          <a:bodyPr>
            <a:normAutofit fontScale="90000"/>
          </a:bodyPr>
          <a:lstStyle/>
          <a:p>
            <a:pPr eaLnBrk="1" hangingPunct="1"/>
            <a:r>
              <a:rPr lang="en-US" sz="3200" b="1" smtClean="0"/>
              <a:t>Unsharp masking and high-boost filtering</a:t>
            </a:r>
          </a:p>
        </p:txBody>
      </p:sp>
      <p:sp>
        <p:nvSpPr>
          <p:cNvPr id="149507" name="Rectangle 3"/>
          <p:cNvSpPr>
            <a:spLocks noGrp="1" noChangeArrowheads="1"/>
          </p:cNvSpPr>
          <p:nvPr>
            <p:ph type="body" idx="1"/>
          </p:nvPr>
        </p:nvSpPr>
        <p:spPr>
          <a:xfrm>
            <a:off x="381000" y="1143000"/>
            <a:ext cx="8458200" cy="5410200"/>
          </a:xfrm>
        </p:spPr>
        <p:txBody>
          <a:bodyPr/>
          <a:lstStyle/>
          <a:p>
            <a:pPr eaLnBrk="1" hangingPunct="1">
              <a:buFontTx/>
              <a:buNone/>
            </a:pPr>
            <a:r>
              <a:rPr lang="en-US" sz="2000" smtClean="0"/>
              <a:t>Note:</a:t>
            </a:r>
          </a:p>
          <a:p>
            <a:pPr eaLnBrk="1" hangingPunct="1">
              <a:buFontTx/>
              <a:buNone/>
            </a:pPr>
            <a:endParaRPr lang="en-US" sz="2000" smtClean="0"/>
          </a:p>
          <a:p>
            <a:pPr eaLnBrk="1" hangingPunct="1"/>
            <a:r>
              <a:rPr lang="en-US" sz="2000" smtClean="0"/>
              <a:t>If A=1, high boot filtering becomes “standard” Laplacian sharpening.</a:t>
            </a:r>
          </a:p>
          <a:p>
            <a:pPr eaLnBrk="1" hangingPunct="1"/>
            <a:endParaRPr lang="en-US" sz="2000" smtClean="0"/>
          </a:p>
          <a:p>
            <a:pPr eaLnBrk="1" hangingPunct="1"/>
            <a:r>
              <a:rPr lang="en-US" sz="2000" smtClean="0"/>
              <a:t>If A increase, the contribution of sharpening process becomes less and less importance.</a:t>
            </a:r>
          </a:p>
          <a:p>
            <a:pPr eaLnBrk="1" hangingPunct="1"/>
            <a:endParaRPr lang="en-US" sz="2000" smtClean="0"/>
          </a:p>
          <a:p>
            <a:pPr eaLnBrk="1" hangingPunct="1"/>
            <a:r>
              <a:rPr lang="en-US" sz="2000" smtClean="0"/>
              <a:t>If A is large enough, high boost image will be approximately equal to original image multiplied by the constant.</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3"/>
          <p:cNvPicPr>
            <a:picLocks noChangeAspect="1" noChangeArrowheads="1"/>
          </p:cNvPicPr>
          <p:nvPr/>
        </p:nvPicPr>
        <p:blipFill>
          <a:blip r:embed="rId2"/>
          <a:srcRect/>
          <a:stretch>
            <a:fillRect/>
          </a:stretch>
        </p:blipFill>
        <p:spPr bwMode="auto">
          <a:xfrm>
            <a:off x="609600" y="1066800"/>
            <a:ext cx="7239000" cy="5391150"/>
          </a:xfrm>
          <a:prstGeom prst="rect">
            <a:avLst/>
          </a:prstGeom>
          <a:noFill/>
          <a:ln w="9525">
            <a:noFill/>
            <a:miter lim="800000"/>
            <a:headEnd/>
            <a:tailEnd/>
          </a:ln>
        </p:spPr>
      </p:pic>
      <p:sp>
        <p:nvSpPr>
          <p:cNvPr id="150531" name="Rectangle 4"/>
          <p:cNvSpPr>
            <a:spLocks noChangeArrowheads="1"/>
          </p:cNvSpPr>
          <p:nvPr/>
        </p:nvSpPr>
        <p:spPr bwMode="auto">
          <a:xfrm>
            <a:off x="381000" y="304800"/>
            <a:ext cx="8153400" cy="519113"/>
          </a:xfrm>
          <a:prstGeom prst="rect">
            <a:avLst/>
          </a:prstGeom>
          <a:noFill/>
          <a:ln w="9525">
            <a:noFill/>
            <a:miter lim="800000"/>
            <a:headEnd/>
            <a:tailEnd/>
          </a:ln>
        </p:spPr>
        <p:txBody>
          <a:bodyPr>
            <a:spAutoFit/>
          </a:bodyPr>
          <a:lstStyle/>
          <a:p>
            <a:r>
              <a:rPr lang="en-US" sz="2800">
                <a:solidFill>
                  <a:schemeClr val="tx2"/>
                </a:solidFill>
              </a:rPr>
              <a:t>Unsharp masking and high-boost filtering</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lstStyle/>
          <a:p>
            <a:pPr eaLnBrk="1" hangingPunct="1"/>
            <a:r>
              <a:rPr lang="en-US" sz="3200" b="1" smtClean="0"/>
              <a:t>Sharpening Spatial filter (contd..)</a:t>
            </a:r>
          </a:p>
        </p:txBody>
      </p:sp>
      <p:sp>
        <p:nvSpPr>
          <p:cNvPr id="36869" name="Rectangle 3"/>
          <p:cNvSpPr>
            <a:spLocks noGrp="1" noChangeArrowheads="1"/>
          </p:cNvSpPr>
          <p:nvPr>
            <p:ph type="body" sz="half" idx="1"/>
          </p:nvPr>
        </p:nvSpPr>
        <p:spPr>
          <a:xfrm>
            <a:off x="381000" y="1219200"/>
            <a:ext cx="8458200" cy="4906963"/>
          </a:xfrm>
        </p:spPr>
        <p:txBody>
          <a:bodyPr/>
          <a:lstStyle/>
          <a:p>
            <a:pPr eaLnBrk="1" hangingPunct="1">
              <a:buFontTx/>
              <a:buNone/>
            </a:pPr>
            <a:r>
              <a:rPr lang="en-US" sz="1800" b="1" smtClean="0"/>
              <a:t>Use of first derivative for Enhancement – The Gradient</a:t>
            </a:r>
          </a:p>
          <a:p>
            <a:pPr algn="just" eaLnBrk="1" hangingPunct="1"/>
            <a:r>
              <a:rPr lang="en-US" sz="1800" smtClean="0"/>
              <a:t>First derivatives in image processing are implemented using the magnitude of the gradient. </a:t>
            </a:r>
          </a:p>
          <a:p>
            <a:pPr algn="just" eaLnBrk="1" hangingPunct="1"/>
            <a:r>
              <a:rPr lang="en-US" sz="1800" smtClean="0"/>
              <a:t>For function f(x,y), the gradient of f at coordinates (x,y) is defined as the two dimensional column vector.</a:t>
            </a:r>
          </a:p>
          <a:p>
            <a:pPr algn="just" eaLnBrk="1" hangingPunct="1"/>
            <a:endParaRPr lang="en-US" sz="1800" smtClean="0"/>
          </a:p>
          <a:p>
            <a:pPr algn="just" eaLnBrk="1" hangingPunct="1"/>
            <a:endParaRPr lang="en-US" sz="1800" smtClean="0"/>
          </a:p>
          <a:p>
            <a:pPr algn="just" eaLnBrk="1" hangingPunct="1"/>
            <a:endParaRPr lang="en-US" sz="1800" smtClean="0"/>
          </a:p>
          <a:p>
            <a:pPr algn="just" eaLnBrk="1" hangingPunct="1"/>
            <a:endParaRPr lang="en-US" sz="1800" smtClean="0"/>
          </a:p>
          <a:p>
            <a:pPr algn="just" eaLnBrk="1" hangingPunct="1"/>
            <a:endParaRPr lang="en-US" sz="1800" smtClean="0"/>
          </a:p>
          <a:p>
            <a:pPr algn="just" eaLnBrk="1" hangingPunct="1"/>
            <a:r>
              <a:rPr lang="en-US" sz="1800" smtClean="0"/>
              <a:t>The magnitude of this vector is given by</a:t>
            </a:r>
          </a:p>
          <a:p>
            <a:pPr algn="just" eaLnBrk="1" hangingPunct="1"/>
            <a:endParaRPr lang="en-US" sz="1800" smtClean="0"/>
          </a:p>
        </p:txBody>
      </p:sp>
      <p:graphicFrame>
        <p:nvGraphicFramePr>
          <p:cNvPr id="36866" name="Object 4"/>
          <p:cNvGraphicFramePr>
            <a:graphicFrameLocks noGrp="1" noChangeAspect="1"/>
          </p:cNvGraphicFramePr>
          <p:nvPr>
            <p:ph sz="quarter" idx="2"/>
          </p:nvPr>
        </p:nvGraphicFramePr>
        <p:xfrm>
          <a:off x="3387725" y="2895600"/>
          <a:ext cx="2216150" cy="1620838"/>
        </p:xfrm>
        <a:graphic>
          <a:graphicData uri="http://schemas.openxmlformats.org/presentationml/2006/ole">
            <mc:AlternateContent xmlns:mc="http://schemas.openxmlformats.org/markup-compatibility/2006">
              <mc:Choice xmlns:v="urn:schemas-microsoft-com:vml" Requires="v">
                <p:oleObj spid="_x0000_s169014" name="Equation" r:id="rId3" imgW="1180800" imgH="863280" progId="Equation.3">
                  <p:embed/>
                </p:oleObj>
              </mc:Choice>
              <mc:Fallback>
                <p:oleObj name="Equation" r:id="rId3" imgW="1180800" imgH="8632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5" y="2895600"/>
                        <a:ext cx="2216150" cy="162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67" name="Object 6"/>
          <p:cNvGraphicFramePr>
            <a:graphicFrameLocks noGrp="1" noChangeAspect="1"/>
          </p:cNvGraphicFramePr>
          <p:nvPr>
            <p:ph sz="quarter" idx="3"/>
          </p:nvPr>
        </p:nvGraphicFramePr>
        <p:xfrm>
          <a:off x="3733800" y="5029200"/>
          <a:ext cx="2209800" cy="1039813"/>
        </p:xfrm>
        <a:graphic>
          <a:graphicData uri="http://schemas.openxmlformats.org/presentationml/2006/ole">
            <mc:AlternateContent xmlns:mc="http://schemas.openxmlformats.org/markup-compatibility/2006">
              <mc:Choice xmlns:v="urn:schemas-microsoft-com:vml" Requires="v">
                <p:oleObj spid="_x0000_s169015" name="Equation" r:id="rId5" imgW="1079500" imgH="508000" progId="Equation.3">
                  <p:embed/>
                </p:oleObj>
              </mc:Choice>
              <mc:Fallback>
                <p:oleObj name="Equation" r:id="rId5" imgW="1079500" imgH="5080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5029200"/>
                        <a:ext cx="2209800" cy="1039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en-US" sz="3200" b="1" smtClean="0"/>
              <a:t>Sharpening Spatial filter (contd..)</a:t>
            </a:r>
          </a:p>
        </p:txBody>
      </p:sp>
      <p:sp>
        <p:nvSpPr>
          <p:cNvPr id="37892" name="Rectangle 3"/>
          <p:cNvSpPr>
            <a:spLocks noGrp="1" noChangeArrowheads="1"/>
          </p:cNvSpPr>
          <p:nvPr>
            <p:ph type="body" sz="half" idx="1"/>
          </p:nvPr>
        </p:nvSpPr>
        <p:spPr>
          <a:xfrm>
            <a:off x="381000" y="1219200"/>
            <a:ext cx="8458200" cy="4906963"/>
          </a:xfrm>
        </p:spPr>
        <p:txBody>
          <a:bodyPr/>
          <a:lstStyle/>
          <a:p>
            <a:pPr algn="just" eaLnBrk="1" hangingPunct="1"/>
            <a:r>
              <a:rPr lang="en-US" sz="2000" smtClean="0"/>
              <a:t>To reduce the computation involved, it is common practice to approximate the magnitude of gradient:</a:t>
            </a:r>
          </a:p>
          <a:p>
            <a:pPr algn="just" eaLnBrk="1" hangingPunct="1"/>
            <a:endParaRPr lang="en-US" sz="2000" smtClean="0"/>
          </a:p>
          <a:p>
            <a:pPr algn="just" eaLnBrk="1" hangingPunct="1">
              <a:buFontTx/>
              <a:buNone/>
            </a:pPr>
            <a:r>
              <a:rPr lang="en-US" sz="2000" smtClean="0"/>
              <a:t>								equ -1		</a:t>
            </a:r>
          </a:p>
          <a:p>
            <a:pPr algn="just" eaLnBrk="1" hangingPunct="1"/>
            <a:endParaRPr lang="en-US" sz="2000" smtClean="0"/>
          </a:p>
          <a:p>
            <a:pPr algn="just" eaLnBrk="1" hangingPunct="1"/>
            <a:endParaRPr lang="en-US" sz="2000" smtClean="0"/>
          </a:p>
          <a:p>
            <a:pPr algn="just" eaLnBrk="1" hangingPunct="1"/>
            <a:r>
              <a:rPr lang="en-US" sz="2000" smtClean="0"/>
              <a:t>We now define digital approximation to the above equation:</a:t>
            </a:r>
          </a:p>
          <a:p>
            <a:pPr lvl="1" algn="just" eaLnBrk="1" hangingPunct="1"/>
            <a:r>
              <a:rPr lang="en-US" sz="2000" smtClean="0"/>
              <a:t>Consider a mask of size 3 x 3 centered  at (x,y) denoted by z</a:t>
            </a:r>
            <a:r>
              <a:rPr lang="en-US" sz="2000" baseline="-25000" smtClean="0"/>
              <a:t>5</a:t>
            </a:r>
          </a:p>
          <a:p>
            <a:pPr lvl="1" algn="just" eaLnBrk="1" hangingPunct="1"/>
            <a:r>
              <a:rPr lang="en-US" sz="2000" smtClean="0"/>
              <a:t>Simplest approximation to first order derivative that satisfy the condition stated are G</a:t>
            </a:r>
            <a:r>
              <a:rPr lang="en-US" sz="2000" baseline="-25000" smtClean="0"/>
              <a:t>x</a:t>
            </a:r>
            <a:r>
              <a:rPr lang="en-US" sz="2000" smtClean="0"/>
              <a:t>=(z</a:t>
            </a:r>
            <a:r>
              <a:rPr lang="en-US" sz="2000" baseline="-25000" smtClean="0"/>
              <a:t>8 </a:t>
            </a:r>
            <a:r>
              <a:rPr lang="en-US" sz="2000" smtClean="0"/>
              <a:t>- z</a:t>
            </a:r>
            <a:r>
              <a:rPr lang="en-US" sz="2000" baseline="-25000" smtClean="0"/>
              <a:t>5</a:t>
            </a:r>
            <a:r>
              <a:rPr lang="en-US" sz="2000" smtClean="0"/>
              <a:t>) and G</a:t>
            </a:r>
            <a:r>
              <a:rPr lang="en-US" sz="2000" baseline="-25000" smtClean="0"/>
              <a:t>y</a:t>
            </a:r>
            <a:r>
              <a:rPr lang="en-US" sz="2000" smtClean="0"/>
              <a:t>=(z</a:t>
            </a:r>
            <a:r>
              <a:rPr lang="en-US" sz="2000" baseline="-25000" smtClean="0"/>
              <a:t>9 </a:t>
            </a:r>
            <a:r>
              <a:rPr lang="en-US" sz="2000" smtClean="0"/>
              <a:t>– z</a:t>
            </a:r>
            <a:r>
              <a:rPr lang="en-US" sz="2000" baseline="-25000" smtClean="0"/>
              <a:t>6</a:t>
            </a:r>
            <a:r>
              <a:rPr lang="en-US" sz="2000" smtClean="0"/>
              <a:t>)</a:t>
            </a:r>
          </a:p>
          <a:p>
            <a:pPr lvl="1" algn="just" eaLnBrk="1" hangingPunct="1"/>
            <a:r>
              <a:rPr lang="en-US" sz="2000" smtClean="0"/>
              <a:t>The equation 1 can then be implemented by two mask commonly known as </a:t>
            </a:r>
            <a:r>
              <a:rPr lang="en-US" sz="2000" b="1" i="1" smtClean="0"/>
              <a:t>Roberts cross-gradient operator</a:t>
            </a:r>
            <a:r>
              <a:rPr lang="en-US" sz="2000" smtClean="0"/>
              <a:t>.</a:t>
            </a:r>
          </a:p>
          <a:p>
            <a:pPr lvl="1" algn="just" eaLnBrk="1" hangingPunct="1"/>
            <a:r>
              <a:rPr lang="en-US" sz="2000" smtClean="0"/>
              <a:t>Masks of even size are difficult to implement.</a:t>
            </a:r>
          </a:p>
          <a:p>
            <a:pPr lvl="1" algn="just" eaLnBrk="1" hangingPunct="1"/>
            <a:endParaRPr lang="en-US" sz="2000" smtClean="0"/>
          </a:p>
        </p:txBody>
      </p:sp>
      <p:graphicFrame>
        <p:nvGraphicFramePr>
          <p:cNvPr id="37890" name="Object 5"/>
          <p:cNvGraphicFramePr>
            <a:graphicFrameLocks noGrp="1" noChangeAspect="1"/>
          </p:cNvGraphicFramePr>
          <p:nvPr>
            <p:ph sz="quarter" idx="3"/>
          </p:nvPr>
        </p:nvGraphicFramePr>
        <p:xfrm>
          <a:off x="3048000" y="1981200"/>
          <a:ext cx="2209800" cy="615950"/>
        </p:xfrm>
        <a:graphic>
          <a:graphicData uri="http://schemas.openxmlformats.org/presentationml/2006/ole">
            <mc:AlternateContent xmlns:mc="http://schemas.openxmlformats.org/markup-compatibility/2006">
              <mc:Choice xmlns:v="urn:schemas-microsoft-com:vml" Requires="v">
                <p:oleObj spid="_x0000_s170012" name="Equation" r:id="rId3" imgW="1002865" imgH="279279" progId="Equation.3">
                  <p:embed/>
                </p:oleObj>
              </mc:Choice>
              <mc:Fallback>
                <p:oleObj name="Equation" r:id="rId3" imgW="1002865" imgH="27927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981200"/>
                        <a:ext cx="2209800"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en-US" sz="3200" b="1" smtClean="0"/>
              <a:t>Sharpening Spatial filter (contd..)</a:t>
            </a:r>
          </a:p>
        </p:txBody>
      </p:sp>
      <p:sp>
        <p:nvSpPr>
          <p:cNvPr id="38916" name="Rectangle 3"/>
          <p:cNvSpPr>
            <a:spLocks noGrp="1" noChangeArrowheads="1"/>
          </p:cNvSpPr>
          <p:nvPr>
            <p:ph type="body" sz="half" idx="1"/>
          </p:nvPr>
        </p:nvSpPr>
        <p:spPr>
          <a:xfrm>
            <a:off x="381000" y="1219200"/>
            <a:ext cx="8458200" cy="4906963"/>
          </a:xfrm>
        </p:spPr>
        <p:txBody>
          <a:bodyPr/>
          <a:lstStyle/>
          <a:p>
            <a:pPr algn="just" eaLnBrk="1" hangingPunct="1"/>
            <a:r>
              <a:rPr lang="en-US" sz="2400" b="1" smtClean="0"/>
              <a:t>Sobel Operator:</a:t>
            </a:r>
          </a:p>
          <a:p>
            <a:pPr lvl="1" algn="just" eaLnBrk="1" hangingPunct="1"/>
            <a:r>
              <a:rPr lang="en-US" sz="2000" smtClean="0"/>
              <a:t>An approximation using absolute values, still at point z</a:t>
            </a:r>
            <a:r>
              <a:rPr lang="en-US" sz="2000" baseline="-25000" smtClean="0"/>
              <a:t>5</a:t>
            </a:r>
            <a:r>
              <a:rPr lang="en-US" sz="2000" smtClean="0"/>
              <a:t>, but using a 3x3 mask is</a:t>
            </a:r>
            <a:r>
              <a:rPr lang="en-US" sz="2000" b="1" smtClean="0"/>
              <a:t>	</a:t>
            </a:r>
          </a:p>
          <a:p>
            <a:pPr lvl="1" algn="just" eaLnBrk="1" hangingPunct="1"/>
            <a:endParaRPr lang="en-US" sz="2000" b="1" smtClean="0"/>
          </a:p>
          <a:p>
            <a:pPr lvl="1" algn="just" eaLnBrk="1" hangingPunct="1"/>
            <a:endParaRPr lang="en-US" sz="2000" b="1" smtClean="0"/>
          </a:p>
          <a:p>
            <a:pPr lvl="1" algn="just" eaLnBrk="1" hangingPunct="1"/>
            <a:endParaRPr lang="en-US" sz="2000" b="1" smtClean="0"/>
          </a:p>
          <a:p>
            <a:pPr lvl="1" algn="just" eaLnBrk="1" hangingPunct="1"/>
            <a:endParaRPr lang="en-US" sz="2000" b="1" smtClean="0"/>
          </a:p>
          <a:p>
            <a:pPr lvl="1" algn="just" eaLnBrk="1" hangingPunct="1"/>
            <a:endParaRPr lang="en-US" sz="2000" b="1" smtClean="0"/>
          </a:p>
          <a:p>
            <a:pPr lvl="1" algn="just" eaLnBrk="1" hangingPunct="1"/>
            <a:r>
              <a:rPr lang="en-US" sz="2000" smtClean="0"/>
              <a:t>The difference between third and the first rows of the 3 x 3 images region approximates the derivative in x-direction and The difference between third and the first column of the 3 x 3 images region approximates the derivative in y-direction. </a:t>
            </a:r>
            <a:r>
              <a:rPr lang="en-US" sz="2000" b="1" smtClean="0"/>
              <a:t>	</a:t>
            </a:r>
          </a:p>
        </p:txBody>
      </p:sp>
      <p:graphicFrame>
        <p:nvGraphicFramePr>
          <p:cNvPr id="38914" name="Object 4"/>
          <p:cNvGraphicFramePr>
            <a:graphicFrameLocks noGrp="1" noChangeAspect="1"/>
          </p:cNvGraphicFramePr>
          <p:nvPr>
            <p:ph sz="quarter" idx="3"/>
          </p:nvPr>
        </p:nvGraphicFramePr>
        <p:xfrm>
          <a:off x="2362200" y="2514600"/>
          <a:ext cx="3886200" cy="1287463"/>
        </p:xfrm>
        <a:graphic>
          <a:graphicData uri="http://schemas.openxmlformats.org/presentationml/2006/ole">
            <mc:AlternateContent xmlns:mc="http://schemas.openxmlformats.org/markup-compatibility/2006">
              <mc:Choice xmlns:v="urn:schemas-microsoft-com:vml" Requires="v">
                <p:oleObj spid="_x0000_s171036" name="Equation" r:id="rId3" imgW="2222500" imgH="736600" progId="Equation.3">
                  <p:embed/>
                </p:oleObj>
              </mc:Choice>
              <mc:Fallback>
                <p:oleObj name="Equation" r:id="rId3" imgW="2222500" imgH="736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514600"/>
                        <a:ext cx="3886200" cy="1287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2"/>
          <p:cNvSpPr txBox="1">
            <a:spLocks noChangeArrowheads="1"/>
          </p:cNvSpPr>
          <p:nvPr/>
        </p:nvSpPr>
        <p:spPr bwMode="auto">
          <a:xfrm>
            <a:off x="2390775" y="385763"/>
            <a:ext cx="4348163" cy="1187450"/>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eaLnBrk="0" hangingPunct="0">
              <a:defRPr/>
            </a:pPr>
            <a:r>
              <a:rPr lang="en-US" sz="2400" b="0">
                <a:solidFill>
                  <a:srgbClr val="FF0000"/>
                </a:solidFill>
                <a:latin typeface="Verdana" pitchFamily="34" charset="0"/>
              </a:rPr>
              <a:t>Chapter 3</a:t>
            </a:r>
          </a:p>
          <a:p>
            <a:pPr algn="ctr" eaLnBrk="0" hangingPunct="0">
              <a:defRPr/>
            </a:pPr>
            <a:r>
              <a:rPr lang="en-US" sz="2400" b="0">
                <a:solidFill>
                  <a:srgbClr val="FF0000"/>
                </a:solidFill>
                <a:latin typeface="Verdana" pitchFamily="34" charset="0"/>
              </a:rPr>
              <a:t>Image Enhancement in the</a:t>
            </a:r>
          </a:p>
          <a:p>
            <a:pPr algn="ctr" eaLnBrk="0" hangingPunct="0">
              <a:defRPr/>
            </a:pPr>
            <a:r>
              <a:rPr lang="en-US" sz="2400" b="0">
                <a:solidFill>
                  <a:srgbClr val="FF0000"/>
                </a:solidFill>
                <a:latin typeface="Verdana" pitchFamily="34" charset="0"/>
              </a:rPr>
              <a:t>Spatial Domain</a:t>
            </a:r>
            <a:endParaRPr lang="en-US" sz="2400" b="0">
              <a:latin typeface="Times New Roman" pitchFamily="18" charset="0"/>
            </a:endParaRPr>
          </a:p>
        </p:txBody>
      </p:sp>
      <p:pic>
        <p:nvPicPr>
          <p:cNvPr id="151555" name="Picture 3"/>
          <p:cNvPicPr>
            <a:picLocks noChangeAspect="1" noChangeArrowheads="1"/>
          </p:cNvPicPr>
          <p:nvPr/>
        </p:nvPicPr>
        <p:blipFill>
          <a:blip r:embed="rId2"/>
          <a:srcRect/>
          <a:stretch>
            <a:fillRect/>
          </a:stretch>
        </p:blipFill>
        <p:spPr bwMode="auto">
          <a:xfrm>
            <a:off x="801688" y="1849438"/>
            <a:ext cx="5402262" cy="44497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a:xfrm>
            <a:off x="457200" y="274637"/>
            <a:ext cx="8382000" cy="639763"/>
          </a:xfrm>
        </p:spPr>
        <p:txBody>
          <a:bodyPr/>
          <a:lstStyle/>
          <a:p>
            <a:pPr eaLnBrk="1" hangingPunct="1"/>
            <a:r>
              <a:rPr lang="en-US" sz="3200" b="1" dirty="0" smtClean="0"/>
              <a:t>Image Negative</a:t>
            </a:r>
          </a:p>
        </p:txBody>
      </p:sp>
      <p:cxnSp>
        <p:nvCxnSpPr>
          <p:cNvPr id="8" name="Straight Arrow Connector 7"/>
          <p:cNvCxnSpPr/>
          <p:nvPr/>
        </p:nvCxnSpPr>
        <p:spPr>
          <a:xfrm rot="5400000" flipH="1" flipV="1">
            <a:off x="-37306" y="3543300"/>
            <a:ext cx="4037806" cy="79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981200" y="5561012"/>
            <a:ext cx="4953000" cy="158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28800" y="5638800"/>
            <a:ext cx="381000" cy="430887"/>
          </a:xfrm>
          <a:prstGeom prst="rect">
            <a:avLst/>
          </a:prstGeom>
          <a:noFill/>
        </p:spPr>
        <p:txBody>
          <a:bodyPr wrap="square" rtlCol="0">
            <a:spAutoFit/>
          </a:bodyPr>
          <a:lstStyle/>
          <a:p>
            <a:r>
              <a:rPr lang="en-US" sz="2200" b="1" dirty="0" smtClean="0"/>
              <a:t>0</a:t>
            </a:r>
            <a:endParaRPr lang="en-US" sz="2200" b="1" dirty="0"/>
          </a:p>
        </p:txBody>
      </p:sp>
      <p:sp>
        <p:nvSpPr>
          <p:cNvPr id="15" name="TextBox 14"/>
          <p:cNvSpPr txBox="1"/>
          <p:nvPr/>
        </p:nvSpPr>
        <p:spPr>
          <a:xfrm>
            <a:off x="6096000" y="5715000"/>
            <a:ext cx="685800" cy="430887"/>
          </a:xfrm>
          <a:prstGeom prst="rect">
            <a:avLst/>
          </a:prstGeom>
          <a:noFill/>
        </p:spPr>
        <p:txBody>
          <a:bodyPr wrap="square" rtlCol="0">
            <a:spAutoFit/>
          </a:bodyPr>
          <a:lstStyle/>
          <a:p>
            <a:r>
              <a:rPr lang="en-US" sz="2200" b="1" dirty="0" smtClean="0"/>
              <a:t>L-1</a:t>
            </a:r>
            <a:endParaRPr lang="en-US" sz="2200" b="1" dirty="0"/>
          </a:p>
        </p:txBody>
      </p:sp>
      <p:sp>
        <p:nvSpPr>
          <p:cNvPr id="16" name="TextBox 15"/>
          <p:cNvSpPr txBox="1"/>
          <p:nvPr/>
        </p:nvSpPr>
        <p:spPr>
          <a:xfrm>
            <a:off x="7086600" y="5284113"/>
            <a:ext cx="685800" cy="430887"/>
          </a:xfrm>
          <a:prstGeom prst="rect">
            <a:avLst/>
          </a:prstGeom>
          <a:noFill/>
        </p:spPr>
        <p:txBody>
          <a:bodyPr wrap="square" rtlCol="0">
            <a:spAutoFit/>
          </a:bodyPr>
          <a:lstStyle/>
          <a:p>
            <a:r>
              <a:rPr lang="en-US" sz="2200" b="1" dirty="0" smtClean="0"/>
              <a:t>r</a:t>
            </a:r>
            <a:endParaRPr lang="en-US" sz="2200" b="1" dirty="0"/>
          </a:p>
        </p:txBody>
      </p:sp>
      <p:sp>
        <p:nvSpPr>
          <p:cNvPr id="17" name="TextBox 16"/>
          <p:cNvSpPr txBox="1"/>
          <p:nvPr/>
        </p:nvSpPr>
        <p:spPr>
          <a:xfrm>
            <a:off x="1219200" y="1752600"/>
            <a:ext cx="685800" cy="430887"/>
          </a:xfrm>
          <a:prstGeom prst="rect">
            <a:avLst/>
          </a:prstGeom>
          <a:noFill/>
        </p:spPr>
        <p:txBody>
          <a:bodyPr wrap="square" rtlCol="0">
            <a:spAutoFit/>
          </a:bodyPr>
          <a:lstStyle/>
          <a:p>
            <a:r>
              <a:rPr lang="en-US" sz="2200" b="1" dirty="0" smtClean="0"/>
              <a:t>L-1</a:t>
            </a:r>
            <a:endParaRPr lang="en-US" sz="2200" b="1" dirty="0"/>
          </a:p>
        </p:txBody>
      </p:sp>
      <p:cxnSp>
        <p:nvCxnSpPr>
          <p:cNvPr id="19" name="Straight Connector 18"/>
          <p:cNvCxnSpPr/>
          <p:nvPr/>
        </p:nvCxnSpPr>
        <p:spPr>
          <a:xfrm>
            <a:off x="1981200" y="1981200"/>
            <a:ext cx="4343400" cy="3581400"/>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981200" y="1905000"/>
            <a:ext cx="4267200" cy="76200"/>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V="1">
            <a:off x="4457700" y="3695700"/>
            <a:ext cx="3657600" cy="76200"/>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524000" y="1066800"/>
            <a:ext cx="1143000" cy="430887"/>
          </a:xfrm>
          <a:prstGeom prst="rect">
            <a:avLst/>
          </a:prstGeom>
          <a:noFill/>
        </p:spPr>
        <p:txBody>
          <a:bodyPr wrap="square" rtlCol="0">
            <a:spAutoFit/>
          </a:bodyPr>
          <a:lstStyle/>
          <a:p>
            <a:r>
              <a:rPr lang="en-US" sz="2200" b="1" dirty="0" smtClean="0"/>
              <a:t>S=T(r)</a:t>
            </a:r>
            <a:endParaRPr lang="en-US" sz="2200" b="1" dirty="0"/>
          </a:p>
        </p:txBody>
      </p:sp>
      <p:sp>
        <p:nvSpPr>
          <p:cNvPr id="27" name="Rectangle 26"/>
          <p:cNvSpPr/>
          <p:nvPr/>
        </p:nvSpPr>
        <p:spPr>
          <a:xfrm>
            <a:off x="6477000" y="3124200"/>
            <a:ext cx="2590800" cy="492443"/>
          </a:xfrm>
          <a:prstGeom prst="rect">
            <a:avLst/>
          </a:prstGeom>
        </p:spPr>
        <p:txBody>
          <a:bodyPr wrap="square">
            <a:spAutoFit/>
          </a:bodyPr>
          <a:lstStyle/>
          <a:p>
            <a:r>
              <a:rPr lang="en-US" sz="2600" b="1" dirty="0" smtClean="0"/>
              <a:t>S = T(r) = L-1-r</a:t>
            </a:r>
            <a:endParaRPr lang="en-US" sz="2600" b="1"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2"/>
          <p:cNvSpPr txBox="1">
            <a:spLocks noChangeArrowheads="1"/>
          </p:cNvSpPr>
          <p:nvPr/>
        </p:nvSpPr>
        <p:spPr bwMode="auto">
          <a:xfrm>
            <a:off x="2390775" y="385763"/>
            <a:ext cx="4348163" cy="1187450"/>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eaLnBrk="0" hangingPunct="0">
              <a:defRPr/>
            </a:pPr>
            <a:r>
              <a:rPr lang="en-US" sz="2400" b="0">
                <a:solidFill>
                  <a:srgbClr val="FF0000"/>
                </a:solidFill>
                <a:latin typeface="Verdana" pitchFamily="34" charset="0"/>
              </a:rPr>
              <a:t>Chapter 3</a:t>
            </a:r>
          </a:p>
          <a:p>
            <a:pPr algn="ctr" eaLnBrk="0" hangingPunct="0">
              <a:defRPr/>
            </a:pPr>
            <a:r>
              <a:rPr lang="en-US" sz="2400" b="0">
                <a:solidFill>
                  <a:srgbClr val="FF0000"/>
                </a:solidFill>
                <a:latin typeface="Verdana" pitchFamily="34" charset="0"/>
              </a:rPr>
              <a:t>Image Enhancement in the</a:t>
            </a:r>
          </a:p>
          <a:p>
            <a:pPr algn="ctr" eaLnBrk="0" hangingPunct="0">
              <a:defRPr/>
            </a:pPr>
            <a:r>
              <a:rPr lang="en-US" sz="2400" b="0">
                <a:solidFill>
                  <a:srgbClr val="FF0000"/>
                </a:solidFill>
                <a:latin typeface="Verdana" pitchFamily="34" charset="0"/>
              </a:rPr>
              <a:t>Spatial Domain</a:t>
            </a:r>
            <a:endParaRPr lang="en-US" sz="2400" b="0">
              <a:latin typeface="Times New Roman" pitchFamily="18" charset="0"/>
            </a:endParaRPr>
          </a:p>
        </p:txBody>
      </p:sp>
      <p:pic>
        <p:nvPicPr>
          <p:cNvPr id="152579" name="Picture 3"/>
          <p:cNvPicPr>
            <a:picLocks noChangeAspect="1" noChangeArrowheads="1"/>
          </p:cNvPicPr>
          <p:nvPr/>
        </p:nvPicPr>
        <p:blipFill>
          <a:blip r:embed="rId2"/>
          <a:srcRect/>
          <a:stretch>
            <a:fillRect/>
          </a:stretch>
        </p:blipFill>
        <p:spPr bwMode="auto">
          <a:xfrm>
            <a:off x="2051050" y="1865313"/>
            <a:ext cx="6346825" cy="2530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3"/>
          <p:cNvPicPr>
            <a:picLocks noChangeAspect="1" noChangeArrowheads="1"/>
          </p:cNvPicPr>
          <p:nvPr/>
        </p:nvPicPr>
        <p:blipFill>
          <a:blip r:embed="rId2"/>
          <a:srcRect/>
          <a:stretch>
            <a:fillRect/>
          </a:stretch>
        </p:blipFill>
        <p:spPr bwMode="auto">
          <a:xfrm>
            <a:off x="533400" y="914400"/>
            <a:ext cx="5181600" cy="5715000"/>
          </a:xfrm>
          <a:prstGeom prst="rect">
            <a:avLst/>
          </a:prstGeom>
          <a:noFill/>
          <a:ln w="9525">
            <a:noFill/>
            <a:miter lim="800000"/>
            <a:headEnd/>
            <a:tailEnd/>
          </a:ln>
        </p:spPr>
      </p:pic>
      <p:pic>
        <p:nvPicPr>
          <p:cNvPr id="153603" name="Picture 4"/>
          <p:cNvPicPr>
            <a:picLocks noChangeAspect="1" noChangeArrowheads="1"/>
          </p:cNvPicPr>
          <p:nvPr/>
        </p:nvPicPr>
        <p:blipFill>
          <a:blip r:embed="rId3"/>
          <a:srcRect/>
          <a:stretch>
            <a:fillRect/>
          </a:stretch>
        </p:blipFill>
        <p:spPr bwMode="auto">
          <a:xfrm>
            <a:off x="6400800" y="990600"/>
            <a:ext cx="2074863" cy="3581400"/>
          </a:xfrm>
          <a:prstGeom prst="rect">
            <a:avLst/>
          </a:prstGeom>
          <a:noFill/>
          <a:ln w="9525">
            <a:noFill/>
            <a:miter lim="800000"/>
            <a:headEnd/>
            <a:tailEnd/>
          </a:ln>
        </p:spPr>
      </p:pic>
      <p:sp>
        <p:nvSpPr>
          <p:cNvPr id="153604" name="Rectangle 5"/>
          <p:cNvSpPr>
            <a:spLocks noChangeArrowheads="1"/>
          </p:cNvSpPr>
          <p:nvPr/>
        </p:nvSpPr>
        <p:spPr bwMode="auto">
          <a:xfrm>
            <a:off x="381000" y="381000"/>
            <a:ext cx="8229600" cy="519113"/>
          </a:xfrm>
          <a:prstGeom prst="rect">
            <a:avLst/>
          </a:prstGeom>
          <a:noFill/>
          <a:ln w="9525">
            <a:noFill/>
            <a:miter lim="800000"/>
            <a:headEnd/>
            <a:tailEnd/>
          </a:ln>
        </p:spPr>
        <p:txBody>
          <a:bodyPr>
            <a:spAutoFit/>
          </a:bodyPr>
          <a:lstStyle/>
          <a:p>
            <a:r>
              <a:rPr lang="en-US" sz="2800">
                <a:solidFill>
                  <a:schemeClr val="tx2"/>
                </a:solidFill>
              </a:rPr>
              <a:t>Combining Spatial Enhancement methods</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3"/>
          <p:cNvPicPr>
            <a:picLocks noChangeAspect="1" noChangeArrowheads="1"/>
          </p:cNvPicPr>
          <p:nvPr/>
        </p:nvPicPr>
        <p:blipFill>
          <a:blip r:embed="rId2"/>
          <a:srcRect/>
          <a:stretch>
            <a:fillRect/>
          </a:stretch>
        </p:blipFill>
        <p:spPr bwMode="auto">
          <a:xfrm>
            <a:off x="838200" y="838200"/>
            <a:ext cx="5029200" cy="5867400"/>
          </a:xfrm>
          <a:prstGeom prst="rect">
            <a:avLst/>
          </a:prstGeom>
          <a:noFill/>
          <a:ln w="9525">
            <a:noFill/>
            <a:miter lim="800000"/>
            <a:headEnd/>
            <a:tailEnd/>
          </a:ln>
        </p:spPr>
      </p:pic>
      <p:pic>
        <p:nvPicPr>
          <p:cNvPr id="154627" name="Picture 4"/>
          <p:cNvPicPr>
            <a:picLocks noChangeAspect="1" noChangeArrowheads="1"/>
          </p:cNvPicPr>
          <p:nvPr/>
        </p:nvPicPr>
        <p:blipFill>
          <a:blip r:embed="rId3"/>
          <a:srcRect/>
          <a:stretch>
            <a:fillRect/>
          </a:stretch>
        </p:blipFill>
        <p:spPr bwMode="auto">
          <a:xfrm>
            <a:off x="6781800" y="990600"/>
            <a:ext cx="1544638" cy="4953000"/>
          </a:xfrm>
          <a:prstGeom prst="rect">
            <a:avLst/>
          </a:prstGeom>
          <a:noFill/>
          <a:ln w="9525">
            <a:noFill/>
            <a:miter lim="800000"/>
            <a:headEnd/>
            <a:tailEnd/>
          </a:ln>
        </p:spPr>
      </p:pic>
      <p:sp>
        <p:nvSpPr>
          <p:cNvPr id="154628" name="Rectangle 5"/>
          <p:cNvSpPr>
            <a:spLocks noChangeArrowheads="1"/>
          </p:cNvSpPr>
          <p:nvPr/>
        </p:nvSpPr>
        <p:spPr bwMode="auto">
          <a:xfrm>
            <a:off x="304800" y="152400"/>
            <a:ext cx="8229600" cy="519113"/>
          </a:xfrm>
          <a:prstGeom prst="rect">
            <a:avLst/>
          </a:prstGeom>
          <a:noFill/>
          <a:ln w="9525">
            <a:noFill/>
            <a:miter lim="800000"/>
            <a:headEnd/>
            <a:tailEnd/>
          </a:ln>
        </p:spPr>
        <p:txBody>
          <a:bodyPr>
            <a:spAutoFit/>
          </a:bodyPr>
          <a:lstStyle/>
          <a:p>
            <a:r>
              <a:rPr lang="en-US" sz="2800">
                <a:solidFill>
                  <a:schemeClr val="tx2"/>
                </a:solidFill>
              </a:rPr>
              <a:t>Combining Spatial Enhancement methods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a:xfrm>
            <a:off x="457200" y="0"/>
            <a:ext cx="8382000" cy="639763"/>
          </a:xfrm>
        </p:spPr>
        <p:txBody>
          <a:bodyPr/>
          <a:lstStyle/>
          <a:p>
            <a:pPr eaLnBrk="1" hangingPunct="1"/>
            <a:r>
              <a:rPr lang="en-US" sz="3200" b="1" smtClean="0"/>
              <a:t>Image Negative</a:t>
            </a:r>
          </a:p>
        </p:txBody>
      </p:sp>
      <p:sp>
        <p:nvSpPr>
          <p:cNvPr id="49155" name="Rectangle 8"/>
          <p:cNvSpPr>
            <a:spLocks noGrp="1" noChangeArrowheads="1"/>
          </p:cNvSpPr>
          <p:nvPr>
            <p:ph type="body" sz="half" idx="1"/>
          </p:nvPr>
        </p:nvSpPr>
        <p:spPr>
          <a:xfrm>
            <a:off x="152400" y="685800"/>
            <a:ext cx="8763000" cy="3100388"/>
          </a:xfrm>
        </p:spPr>
        <p:txBody>
          <a:bodyPr/>
          <a:lstStyle/>
          <a:p>
            <a:pPr marL="533400" indent="-533400" algn="just" eaLnBrk="1" hangingPunct="1">
              <a:lnSpc>
                <a:spcPct val="90000"/>
              </a:lnSpc>
            </a:pPr>
            <a:r>
              <a:rPr lang="en-US" sz="2000" smtClean="0"/>
              <a:t>The negative of an image with gray levels in the range [0, L-1 ] is obtained by using the negative transformation , which is given by the expression</a:t>
            </a:r>
          </a:p>
          <a:p>
            <a:pPr marL="533400" indent="-533400" algn="ctr" eaLnBrk="1" hangingPunct="1">
              <a:lnSpc>
                <a:spcPct val="90000"/>
              </a:lnSpc>
              <a:buFontTx/>
              <a:buNone/>
            </a:pPr>
            <a:r>
              <a:rPr lang="en-US" sz="2000" smtClean="0"/>
              <a:t>s = L - 1 - r </a:t>
            </a:r>
          </a:p>
          <a:p>
            <a:pPr marL="533400" indent="-533400" algn="just" eaLnBrk="1" hangingPunct="1">
              <a:lnSpc>
                <a:spcPct val="90000"/>
              </a:lnSpc>
            </a:pPr>
            <a:r>
              <a:rPr lang="en-US" sz="2000" smtClean="0"/>
              <a:t>Reversing the intensity levels of an image produces the equivalent photographic negative.</a:t>
            </a:r>
          </a:p>
          <a:p>
            <a:pPr marL="533400" indent="-533400" algn="just" eaLnBrk="1" hangingPunct="1">
              <a:lnSpc>
                <a:spcPct val="90000"/>
              </a:lnSpc>
            </a:pPr>
            <a:endParaRPr lang="en-US" sz="2000" smtClean="0"/>
          </a:p>
          <a:p>
            <a:pPr marL="533400" indent="-533400" algn="just" eaLnBrk="1" hangingPunct="1">
              <a:lnSpc>
                <a:spcPct val="90000"/>
              </a:lnSpc>
            </a:pPr>
            <a:r>
              <a:rPr lang="en-US" sz="2000" smtClean="0"/>
              <a:t>This type of processing is suited for enhancing white or gray details embedded in dark region of an image (i.e. when black areas are dominant in size)</a:t>
            </a:r>
          </a:p>
          <a:p>
            <a:pPr marL="533400" indent="-533400" algn="just" eaLnBrk="1" hangingPunct="1">
              <a:lnSpc>
                <a:spcPct val="90000"/>
              </a:lnSpc>
            </a:pPr>
            <a:endParaRPr lang="en-US" sz="2000" smtClean="0"/>
          </a:p>
        </p:txBody>
      </p:sp>
      <p:pic>
        <p:nvPicPr>
          <p:cNvPr id="49156" name="Picture 7"/>
          <p:cNvPicPr>
            <a:picLocks noGrp="1" noChangeAspect="1" noChangeArrowheads="1"/>
          </p:cNvPicPr>
          <p:nvPr>
            <p:ph sz="half" idx="2"/>
          </p:nvPr>
        </p:nvPicPr>
        <p:blipFill>
          <a:blip r:embed="rId2"/>
          <a:srcRect/>
          <a:stretch>
            <a:fillRect/>
          </a:stretch>
        </p:blipFill>
        <p:spPr>
          <a:xfrm>
            <a:off x="1524000" y="3505200"/>
            <a:ext cx="6902302" cy="3124200"/>
          </a:xfr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274638"/>
            <a:ext cx="8382000" cy="487362"/>
          </a:xfrm>
        </p:spPr>
        <p:txBody>
          <a:bodyPr>
            <a:normAutofit fontScale="90000"/>
          </a:bodyPr>
          <a:lstStyle/>
          <a:p>
            <a:pPr eaLnBrk="1" hangingPunct="1"/>
            <a:r>
              <a:rPr lang="en-US" sz="2800" b="1" dirty="0" smtClean="0"/>
              <a:t>Log Transformation (Dynamic Range Compression)</a:t>
            </a:r>
          </a:p>
        </p:txBody>
      </p:sp>
      <p:sp>
        <p:nvSpPr>
          <p:cNvPr id="50179" name="Rectangle 3"/>
          <p:cNvSpPr>
            <a:spLocks noGrp="1" noChangeArrowheads="1"/>
          </p:cNvSpPr>
          <p:nvPr>
            <p:ph type="body" idx="1"/>
          </p:nvPr>
        </p:nvSpPr>
        <p:spPr>
          <a:xfrm>
            <a:off x="457200" y="914400"/>
            <a:ext cx="8382000" cy="5638800"/>
          </a:xfrm>
        </p:spPr>
        <p:txBody>
          <a:bodyPr/>
          <a:lstStyle/>
          <a:p>
            <a:pPr eaLnBrk="1" hangingPunct="1">
              <a:lnSpc>
                <a:spcPct val="90000"/>
              </a:lnSpc>
            </a:pPr>
            <a:r>
              <a:rPr lang="en-US" sz="2000" smtClean="0"/>
              <a:t>The general form of log transformation is given by the expression</a:t>
            </a:r>
          </a:p>
          <a:p>
            <a:pPr algn="ctr" eaLnBrk="1" hangingPunct="1">
              <a:lnSpc>
                <a:spcPct val="90000"/>
              </a:lnSpc>
              <a:buFontTx/>
              <a:buNone/>
            </a:pPr>
            <a:endParaRPr lang="en-US" sz="2000" smtClean="0"/>
          </a:p>
          <a:p>
            <a:pPr algn="ctr" eaLnBrk="1" hangingPunct="1">
              <a:lnSpc>
                <a:spcPct val="90000"/>
              </a:lnSpc>
              <a:buFontTx/>
              <a:buNone/>
            </a:pPr>
            <a:r>
              <a:rPr lang="en-US" sz="2000" smtClean="0"/>
              <a:t>s = c log(1 + r )</a:t>
            </a:r>
          </a:p>
          <a:p>
            <a:pPr algn="ctr" eaLnBrk="1" hangingPunct="1">
              <a:lnSpc>
                <a:spcPct val="90000"/>
              </a:lnSpc>
              <a:buFontTx/>
              <a:buNone/>
            </a:pPr>
            <a:endParaRPr lang="en-US" sz="2000" smtClean="0"/>
          </a:p>
          <a:p>
            <a:pPr algn="just" eaLnBrk="1" hangingPunct="1">
              <a:lnSpc>
                <a:spcPct val="90000"/>
              </a:lnSpc>
              <a:buFontTx/>
              <a:buNone/>
            </a:pPr>
            <a:r>
              <a:rPr lang="en-US" sz="2000" smtClean="0"/>
              <a:t>	where c is the constant, and r  ≥ 0</a:t>
            </a:r>
          </a:p>
          <a:p>
            <a:pPr algn="just" eaLnBrk="1" hangingPunct="1">
              <a:lnSpc>
                <a:spcPct val="90000"/>
              </a:lnSpc>
              <a:buFontTx/>
              <a:buNone/>
            </a:pPr>
            <a:endParaRPr lang="en-US" sz="2000" smtClean="0"/>
          </a:p>
          <a:p>
            <a:pPr algn="just" eaLnBrk="1" hangingPunct="1">
              <a:lnSpc>
                <a:spcPct val="90000"/>
              </a:lnSpc>
            </a:pPr>
            <a:r>
              <a:rPr lang="en-US" sz="2000" smtClean="0"/>
              <a:t>This transformation maps a narrow range of low gray–level values in the input image into wider range of output levels </a:t>
            </a:r>
            <a:r>
              <a:rPr lang="en-US" sz="2000" smtClean="0">
                <a:ea typeface="MS UI Gothic" pitchFamily="34" charset="-128"/>
              </a:rPr>
              <a:t>with opposite being true for higher values of input levels.</a:t>
            </a:r>
          </a:p>
          <a:p>
            <a:pPr algn="just" eaLnBrk="1" hangingPunct="1">
              <a:lnSpc>
                <a:spcPct val="90000"/>
              </a:lnSpc>
              <a:buFontTx/>
              <a:buNone/>
            </a:pPr>
            <a:endParaRPr lang="en-US" sz="2000" smtClean="0"/>
          </a:p>
          <a:p>
            <a:pPr algn="just" eaLnBrk="1" hangingPunct="1">
              <a:lnSpc>
                <a:spcPct val="90000"/>
              </a:lnSpc>
            </a:pPr>
            <a:r>
              <a:rPr lang="en-US" sz="2000" smtClean="0"/>
              <a:t>This transformation is used to expand the values of dark pixels in an image while compressing the higher level values.</a:t>
            </a:r>
          </a:p>
          <a:p>
            <a:pPr algn="just" eaLnBrk="1" hangingPunct="1">
              <a:lnSpc>
                <a:spcPct val="90000"/>
              </a:lnSpc>
            </a:pPr>
            <a:endParaRPr lang="en-US" sz="2000" smtClean="0"/>
          </a:p>
          <a:p>
            <a:pPr algn="just" eaLnBrk="1" hangingPunct="1">
              <a:lnSpc>
                <a:spcPct val="90000"/>
              </a:lnSpc>
            </a:pPr>
            <a:r>
              <a:rPr lang="en-US" sz="2000" smtClean="0"/>
              <a:t>The opposite is true for the inverse log transformation.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6"/>
          <p:cNvSpPr>
            <a:spLocks noGrp="1" noChangeArrowheads="1"/>
          </p:cNvSpPr>
          <p:nvPr>
            <p:ph type="title"/>
          </p:nvPr>
        </p:nvSpPr>
        <p:spPr>
          <a:xfrm>
            <a:off x="457200" y="274638"/>
            <a:ext cx="8153400" cy="334962"/>
          </a:xfrm>
        </p:spPr>
        <p:txBody>
          <a:bodyPr>
            <a:normAutofit fontScale="90000"/>
          </a:bodyPr>
          <a:lstStyle/>
          <a:p>
            <a:r>
              <a:rPr lang="en-US" sz="2800" b="1" dirty="0" smtClean="0"/>
              <a:t>Log Transformation (Dynamic Range Compression)</a:t>
            </a:r>
          </a:p>
        </p:txBody>
      </p:sp>
      <p:sp>
        <p:nvSpPr>
          <p:cNvPr id="1028" name="Rectangle 7"/>
          <p:cNvSpPr>
            <a:spLocks noGrp="1" noChangeArrowheads="1"/>
          </p:cNvSpPr>
          <p:nvPr>
            <p:ph type="body" sz="half" idx="1"/>
          </p:nvPr>
        </p:nvSpPr>
        <p:spPr>
          <a:xfrm>
            <a:off x="304800" y="1219200"/>
            <a:ext cx="8534400" cy="1905000"/>
          </a:xfrm>
        </p:spPr>
        <p:txBody>
          <a:bodyPr/>
          <a:lstStyle/>
          <a:p>
            <a:pPr algn="just" eaLnBrk="1" hangingPunct="1"/>
            <a:r>
              <a:rPr lang="en-US" sz="2000" smtClean="0"/>
              <a:t>Fig(a) shows Fourier spectrum with values in the range 0 to 1.5x10</a:t>
            </a:r>
            <a:r>
              <a:rPr lang="en-US" sz="2000" baseline="30000" smtClean="0"/>
              <a:t>6</a:t>
            </a:r>
            <a:r>
              <a:rPr lang="en-US" sz="2000" smtClean="0"/>
              <a:t>. Apply the log transformation expression with c=1, then range of values of the result will become 0 t0 6.2.</a:t>
            </a:r>
          </a:p>
          <a:p>
            <a:pPr algn="just" eaLnBrk="1" hangingPunct="1"/>
            <a:endParaRPr lang="en-US" sz="2000" smtClean="0"/>
          </a:p>
          <a:p>
            <a:pPr algn="just" eaLnBrk="1" hangingPunct="1"/>
            <a:r>
              <a:rPr lang="en-US" sz="2000" smtClean="0"/>
              <a:t>Fig(b) shows the result of scaling this new range linearly. </a:t>
            </a:r>
          </a:p>
        </p:txBody>
      </p:sp>
      <p:graphicFrame>
        <p:nvGraphicFramePr>
          <p:cNvPr id="1026" name="Object 3"/>
          <p:cNvGraphicFramePr>
            <a:graphicFrameLocks noGrp="1" noChangeAspect="1"/>
          </p:cNvGraphicFramePr>
          <p:nvPr>
            <p:ph sz="half" idx="2"/>
          </p:nvPr>
        </p:nvGraphicFramePr>
        <p:xfrm>
          <a:off x="609600" y="3505200"/>
          <a:ext cx="5056188" cy="2530475"/>
        </p:xfrm>
        <a:graphic>
          <a:graphicData uri="http://schemas.openxmlformats.org/presentationml/2006/ole">
            <mc:AlternateContent xmlns:mc="http://schemas.openxmlformats.org/markup-compatibility/2006">
              <mc:Choice xmlns:v="urn:schemas-microsoft-com:vml" Requires="v">
                <p:oleObj spid="_x0000_s31772" name="Bitmap Image" r:id="rId3" imgW="6335009" imgH="3172268" progId="PBrush">
                  <p:embed/>
                </p:oleObj>
              </mc:Choice>
              <mc:Fallback>
                <p:oleObj name="Bitmap Image" r:id="rId3" imgW="6335009" imgH="3172268"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505200"/>
                        <a:ext cx="5056188" cy="2530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9" name="Text Box 8"/>
          <p:cNvSpPr txBox="1">
            <a:spLocks noChangeArrowheads="1"/>
          </p:cNvSpPr>
          <p:nvPr/>
        </p:nvSpPr>
        <p:spPr bwMode="auto">
          <a:xfrm>
            <a:off x="5867400" y="3581400"/>
            <a:ext cx="2133600" cy="822325"/>
          </a:xfrm>
          <a:prstGeom prst="rect">
            <a:avLst/>
          </a:prstGeom>
          <a:noFill/>
          <a:ln w="9525">
            <a:noFill/>
            <a:miter lim="800000"/>
            <a:headEnd/>
            <a:tailEnd/>
          </a:ln>
        </p:spPr>
        <p:txBody>
          <a:bodyPr>
            <a:spAutoFit/>
          </a:bodyPr>
          <a:lstStyle/>
          <a:p>
            <a:pPr>
              <a:spcBef>
                <a:spcPct val="50000"/>
              </a:spcBef>
            </a:pPr>
            <a:r>
              <a:rPr lang="en-US" sz="1200">
                <a:ea typeface="Batang" pitchFamily="18" charset="-127"/>
              </a:rPr>
              <a:t>FIGURE 3.5	</a:t>
            </a:r>
            <a:r>
              <a:rPr lang="en-US" sz="1200" b="0">
                <a:ea typeface="Batang" pitchFamily="18" charset="-127"/>
              </a:rPr>
              <a:t>(a) Fourier spectrum. (b) result of applying the log transformation  with c=1</a:t>
            </a:r>
            <a:endParaRPr lang="en-US" sz="1200">
              <a:ea typeface="Batang" pitchFamily="18" charset="-127"/>
            </a:endParaRPr>
          </a:p>
        </p:txBody>
      </p:sp>
      <p:sp>
        <p:nvSpPr>
          <p:cNvPr id="1030" name="Text Box 9"/>
          <p:cNvSpPr txBox="1">
            <a:spLocks noChangeArrowheads="1"/>
          </p:cNvSpPr>
          <p:nvPr/>
        </p:nvSpPr>
        <p:spPr bwMode="auto">
          <a:xfrm>
            <a:off x="838200" y="4191000"/>
            <a:ext cx="381000" cy="366713"/>
          </a:xfrm>
          <a:prstGeom prst="rect">
            <a:avLst/>
          </a:prstGeom>
          <a:noFill/>
          <a:ln w="9525">
            <a:noFill/>
            <a:miter lim="800000"/>
            <a:headEnd/>
            <a:tailEnd/>
          </a:ln>
        </p:spPr>
        <p:txBody>
          <a:bodyPr>
            <a:spAutoFit/>
          </a:bodyPr>
          <a:lstStyle/>
          <a:p>
            <a:pPr>
              <a:spcBef>
                <a:spcPct val="50000"/>
              </a:spcBef>
            </a:pPr>
            <a:r>
              <a:rPr lang="en-US" b="0">
                <a:solidFill>
                  <a:schemeClr val="bg1"/>
                </a:solidFill>
              </a:rPr>
              <a:t>a</a:t>
            </a:r>
          </a:p>
        </p:txBody>
      </p:sp>
      <p:sp>
        <p:nvSpPr>
          <p:cNvPr id="1031" name="Text Box 10"/>
          <p:cNvSpPr txBox="1">
            <a:spLocks noChangeArrowheads="1"/>
          </p:cNvSpPr>
          <p:nvPr/>
        </p:nvSpPr>
        <p:spPr bwMode="auto">
          <a:xfrm>
            <a:off x="3352800" y="4191000"/>
            <a:ext cx="381000" cy="366713"/>
          </a:xfrm>
          <a:prstGeom prst="rect">
            <a:avLst/>
          </a:prstGeom>
          <a:noFill/>
          <a:ln w="9525">
            <a:noFill/>
            <a:miter lim="800000"/>
            <a:headEnd/>
            <a:tailEnd/>
          </a:ln>
        </p:spPr>
        <p:txBody>
          <a:bodyPr>
            <a:spAutoFit/>
          </a:bodyPr>
          <a:lstStyle/>
          <a:p>
            <a:pPr>
              <a:spcBef>
                <a:spcPct val="50000"/>
              </a:spcBef>
            </a:pPr>
            <a:r>
              <a:rPr lang="en-US" b="0">
                <a:solidFill>
                  <a:schemeClr val="bg1"/>
                </a:solidFill>
              </a:rPr>
              <a:t>b</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228600"/>
            <a:ext cx="8153400" cy="533400"/>
          </a:xfrm>
        </p:spPr>
        <p:txBody>
          <a:bodyPr/>
          <a:lstStyle/>
          <a:p>
            <a:pPr eaLnBrk="1" hangingPunct="1"/>
            <a:r>
              <a:rPr lang="en-US" sz="2800" b="1" dirty="0" smtClean="0"/>
              <a:t>Power – Law Transformation</a:t>
            </a:r>
          </a:p>
        </p:txBody>
      </p:sp>
      <p:sp>
        <p:nvSpPr>
          <p:cNvPr id="51203" name="Rectangle 3"/>
          <p:cNvSpPr>
            <a:spLocks noGrp="1" noChangeArrowheads="1"/>
          </p:cNvSpPr>
          <p:nvPr>
            <p:ph type="body" sz="half" idx="1"/>
          </p:nvPr>
        </p:nvSpPr>
        <p:spPr>
          <a:xfrm>
            <a:off x="0" y="990600"/>
            <a:ext cx="8839200" cy="5791200"/>
          </a:xfrm>
        </p:spPr>
        <p:txBody>
          <a:bodyPr/>
          <a:lstStyle/>
          <a:p>
            <a:pPr eaLnBrk="1" hangingPunct="1"/>
            <a:r>
              <a:rPr lang="en-US" sz="2400" dirty="0" smtClean="0"/>
              <a:t>Power – law transformations have basic form</a:t>
            </a:r>
          </a:p>
          <a:p>
            <a:pPr algn="ctr" eaLnBrk="1" hangingPunct="1">
              <a:buFontTx/>
              <a:buNone/>
            </a:pPr>
            <a:r>
              <a:rPr lang="en-US" sz="2400" dirty="0" smtClean="0"/>
              <a:t>	x = </a:t>
            </a:r>
            <a:r>
              <a:rPr lang="en-US" sz="2400" dirty="0" err="1" smtClean="0"/>
              <a:t>cr</a:t>
            </a:r>
            <a:r>
              <a:rPr lang="el-GR" sz="2400" baseline="30000" dirty="0" smtClean="0">
                <a:latin typeface="Book Antiqua" pitchFamily="18" charset="0"/>
                <a:ea typeface="MS UI Gothic" pitchFamily="34" charset="-128"/>
              </a:rPr>
              <a:t>γ</a:t>
            </a:r>
          </a:p>
          <a:p>
            <a:pPr algn="just" eaLnBrk="1" hangingPunct="1">
              <a:buFontTx/>
              <a:buNone/>
            </a:pPr>
            <a:r>
              <a:rPr lang="en-US" sz="2400" dirty="0" smtClean="0">
                <a:ea typeface="MS UI Gothic" pitchFamily="34" charset="-128"/>
              </a:rPr>
              <a:t>	where c and </a:t>
            </a:r>
            <a:r>
              <a:rPr lang="el-GR" sz="2400" dirty="0" smtClean="0">
                <a:ea typeface="MS UI Gothic" pitchFamily="34" charset="-128"/>
              </a:rPr>
              <a:t>γ</a:t>
            </a:r>
            <a:r>
              <a:rPr lang="en-US" sz="2400" dirty="0" smtClean="0">
                <a:ea typeface="MS UI Gothic" pitchFamily="34" charset="-128"/>
              </a:rPr>
              <a:t>are positive constants. </a:t>
            </a:r>
          </a:p>
          <a:p>
            <a:pPr algn="just" eaLnBrk="1" hangingPunct="1">
              <a:buFontTx/>
              <a:buNone/>
            </a:pPr>
            <a:endParaRPr lang="en-US" sz="2400" dirty="0" smtClean="0">
              <a:ea typeface="MS UI Gothic" pitchFamily="34" charset="-128"/>
            </a:endParaRPr>
          </a:p>
          <a:p>
            <a:pPr algn="just" eaLnBrk="1" hangingPunct="1"/>
            <a:r>
              <a:rPr lang="en-US" sz="2400" dirty="0" smtClean="0">
                <a:ea typeface="MS UI Gothic" pitchFamily="34" charset="-128"/>
              </a:rPr>
              <a:t>Sometimes the above equation is rewritten as </a:t>
            </a:r>
          </a:p>
          <a:p>
            <a:pPr algn="ctr" eaLnBrk="1" hangingPunct="1">
              <a:buFontTx/>
              <a:buNone/>
            </a:pPr>
            <a:r>
              <a:rPr lang="en-US" sz="2400" dirty="0" smtClean="0">
                <a:ea typeface="MS UI Gothic" pitchFamily="34" charset="-128"/>
              </a:rPr>
              <a:t>	</a:t>
            </a:r>
            <a:r>
              <a:rPr lang="en-US" sz="2400" dirty="0" smtClean="0"/>
              <a:t>	x = c(r + </a:t>
            </a:r>
            <a:r>
              <a:rPr lang="el-GR" sz="2400" dirty="0" smtClean="0"/>
              <a:t>ε</a:t>
            </a:r>
            <a:r>
              <a:rPr lang="en-US" sz="2400" dirty="0" smtClean="0"/>
              <a:t>)</a:t>
            </a:r>
            <a:r>
              <a:rPr lang="el-GR" sz="2400" baseline="30000" dirty="0" smtClean="0">
                <a:ea typeface="MS UI Gothic" pitchFamily="34" charset="-128"/>
              </a:rPr>
              <a:t>γ</a:t>
            </a:r>
            <a:endParaRPr lang="en-US" sz="2400" baseline="30000" dirty="0" smtClean="0">
              <a:ea typeface="MS UI Gothic" pitchFamily="34" charset="-128"/>
            </a:endParaRPr>
          </a:p>
          <a:p>
            <a:pPr algn="just" eaLnBrk="1" hangingPunct="1">
              <a:buFontTx/>
              <a:buNone/>
            </a:pPr>
            <a:r>
              <a:rPr lang="en-US" sz="2400" dirty="0" smtClean="0">
                <a:ea typeface="MS UI Gothic" pitchFamily="34" charset="-128"/>
              </a:rPr>
              <a:t>	to account for an offset (that is, a measurable output when the input is zero).</a:t>
            </a:r>
          </a:p>
          <a:p>
            <a:pPr algn="just" eaLnBrk="1" hangingPunct="1">
              <a:buFontTx/>
              <a:buNone/>
            </a:pPr>
            <a:endParaRPr lang="en-US" sz="2400" dirty="0" smtClean="0">
              <a:ea typeface="MS UI Gothic" pitchFamily="34" charset="-128"/>
            </a:endParaRPr>
          </a:p>
          <a:p>
            <a:pPr algn="just" eaLnBrk="1" hangingPunct="1">
              <a:lnSpc>
                <a:spcPct val="80000"/>
              </a:lnSpc>
            </a:pPr>
            <a:r>
              <a:rPr lang="en-US" sz="2400" dirty="0" smtClean="0">
                <a:ea typeface="MS UI Gothic" pitchFamily="34" charset="-128"/>
              </a:rPr>
              <a:t>As in the case of log transformation, Power – law curves maps a narrow range of low gray–level values in the input image into wider range of output levels with opposite being true for higher values of input levels.</a:t>
            </a:r>
          </a:p>
          <a:p>
            <a:pPr algn="just" eaLnBrk="1" hangingPunct="1">
              <a:buFontTx/>
              <a:buNone/>
            </a:pPr>
            <a:endParaRPr lang="en-US" dirty="0" smtClean="0">
              <a:ea typeface="MS UI Gothic" pitchFamily="34" charset="-128"/>
            </a:endParaRPr>
          </a:p>
          <a:p>
            <a:pPr algn="just" eaLnBrk="1" hangingPunct="1"/>
            <a:endParaRPr lang="en-US" dirty="0" smtClean="0">
              <a:ea typeface="MS UI Gothic" pitchFamily="34" charset="-128"/>
            </a:endParaRPr>
          </a:p>
          <a:p>
            <a:pPr algn="ctr" eaLnBrk="1" hangingPunct="1">
              <a:buFontTx/>
              <a:buNone/>
            </a:pPr>
            <a:endParaRPr lang="el-GR" sz="2800" dirty="0" smtClean="0">
              <a:ea typeface="MS UI Gothic" pitchFamily="34" charset="-128"/>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Grp="1" noChangeArrowheads="1"/>
          </p:cNvSpPr>
          <p:nvPr>
            <p:ph type="body" sz="half" idx="1"/>
          </p:nvPr>
        </p:nvSpPr>
        <p:spPr>
          <a:xfrm>
            <a:off x="228600" y="990600"/>
            <a:ext cx="4724400" cy="5135563"/>
          </a:xfrm>
        </p:spPr>
        <p:txBody>
          <a:bodyPr/>
          <a:lstStyle/>
          <a:p>
            <a:pPr eaLnBrk="1" hangingPunct="1"/>
            <a:r>
              <a:rPr lang="en-US" sz="2000" smtClean="0"/>
              <a:t>Family of possible transformation curves can be obtained simply by varying </a:t>
            </a:r>
            <a:r>
              <a:rPr lang="el-GR" sz="2000" smtClean="0">
                <a:ea typeface="MS UI Gothic" pitchFamily="34" charset="-128"/>
              </a:rPr>
              <a:t>γ</a:t>
            </a:r>
            <a:r>
              <a:rPr lang="en-US" sz="2000" smtClean="0">
                <a:ea typeface="MS UI Gothic" pitchFamily="34" charset="-128"/>
              </a:rPr>
              <a:t>.</a:t>
            </a:r>
          </a:p>
          <a:p>
            <a:pPr eaLnBrk="1" hangingPunct="1"/>
            <a:endParaRPr lang="en-US" sz="2000" smtClean="0">
              <a:ea typeface="MS UI Gothic" pitchFamily="34" charset="-128"/>
            </a:endParaRPr>
          </a:p>
          <a:p>
            <a:pPr eaLnBrk="1" hangingPunct="1"/>
            <a:r>
              <a:rPr lang="en-US" sz="2000" smtClean="0">
                <a:ea typeface="MS UI Gothic" pitchFamily="34" charset="-128"/>
              </a:rPr>
              <a:t>The curve generated with values of </a:t>
            </a:r>
            <a:r>
              <a:rPr lang="el-GR" sz="2000" smtClean="0">
                <a:ea typeface="MS UI Gothic" pitchFamily="34" charset="-128"/>
              </a:rPr>
              <a:t>γ</a:t>
            </a:r>
            <a:r>
              <a:rPr lang="en-US" sz="2000" smtClean="0">
                <a:ea typeface="MS UI Gothic" pitchFamily="34" charset="-128"/>
              </a:rPr>
              <a:t>&gt; 1 have exactly opposite effect those generated with </a:t>
            </a:r>
            <a:r>
              <a:rPr lang="el-GR" sz="2000" smtClean="0">
                <a:ea typeface="MS UI Gothic" pitchFamily="34" charset="-128"/>
              </a:rPr>
              <a:t>γ</a:t>
            </a:r>
            <a:r>
              <a:rPr lang="en-US" sz="2000" smtClean="0">
                <a:ea typeface="MS UI Gothic" pitchFamily="34" charset="-128"/>
              </a:rPr>
              <a:t>&lt; 1.</a:t>
            </a:r>
          </a:p>
          <a:p>
            <a:pPr eaLnBrk="1" hangingPunct="1"/>
            <a:endParaRPr lang="en-US" sz="2000" smtClean="0">
              <a:ea typeface="MS UI Gothic" pitchFamily="34" charset="-128"/>
            </a:endParaRPr>
          </a:p>
          <a:p>
            <a:pPr eaLnBrk="1" hangingPunct="1"/>
            <a:r>
              <a:rPr lang="en-US" sz="2000" smtClean="0">
                <a:ea typeface="MS UI Gothic" pitchFamily="34" charset="-128"/>
              </a:rPr>
              <a:t>When </a:t>
            </a:r>
            <a:r>
              <a:rPr lang="el-GR" sz="2000" smtClean="0">
                <a:ea typeface="MS UI Gothic" pitchFamily="34" charset="-128"/>
              </a:rPr>
              <a:t>γ</a:t>
            </a:r>
            <a:r>
              <a:rPr lang="en-US" sz="2000" smtClean="0">
                <a:ea typeface="MS UI Gothic" pitchFamily="34" charset="-128"/>
              </a:rPr>
              <a:t>=1, it reduces to identity transformation.</a:t>
            </a:r>
          </a:p>
          <a:p>
            <a:pPr eaLnBrk="1" hangingPunct="1"/>
            <a:endParaRPr lang="en-US" sz="2000" smtClean="0">
              <a:ea typeface="MS UI Gothic" pitchFamily="34" charset="-128"/>
            </a:endParaRPr>
          </a:p>
          <a:p>
            <a:pPr eaLnBrk="1" hangingPunct="1"/>
            <a:r>
              <a:rPr lang="en-US" sz="2000" smtClean="0">
                <a:ea typeface="MS UI Gothic" pitchFamily="34" charset="-128"/>
              </a:rPr>
              <a:t>Power – law transformation is useful for</a:t>
            </a:r>
          </a:p>
          <a:p>
            <a:pPr lvl="1" eaLnBrk="1" hangingPunct="1"/>
            <a:r>
              <a:rPr lang="en-US" sz="1800" smtClean="0">
                <a:ea typeface="MS UI Gothic" pitchFamily="34" charset="-128"/>
              </a:rPr>
              <a:t>Gamma Correction</a:t>
            </a:r>
          </a:p>
          <a:p>
            <a:pPr lvl="1" eaLnBrk="1" hangingPunct="1"/>
            <a:r>
              <a:rPr lang="en-US" sz="1800" smtClean="0">
                <a:ea typeface="MS UI Gothic" pitchFamily="34" charset="-128"/>
              </a:rPr>
              <a:t>Contrast manipulation.</a:t>
            </a:r>
            <a:endParaRPr lang="el-GR" sz="1800" smtClean="0">
              <a:ea typeface="MS UI Gothic" pitchFamily="34" charset="-128"/>
            </a:endParaRPr>
          </a:p>
        </p:txBody>
      </p:sp>
      <p:pic>
        <p:nvPicPr>
          <p:cNvPr id="52227" name="Picture 7"/>
          <p:cNvPicPr>
            <a:picLocks noGrp="1" noChangeAspect="1" noChangeArrowheads="1"/>
          </p:cNvPicPr>
          <p:nvPr>
            <p:ph sz="half" idx="2"/>
          </p:nvPr>
        </p:nvPicPr>
        <p:blipFill>
          <a:blip r:embed="rId2"/>
          <a:srcRect/>
          <a:stretch>
            <a:fillRect/>
          </a:stretch>
        </p:blipFill>
        <p:spPr>
          <a:xfrm>
            <a:off x="5105400" y="1981200"/>
            <a:ext cx="4038600" cy="2871788"/>
          </a:xfrm>
          <a:noFill/>
        </p:spPr>
      </p:pic>
      <p:sp>
        <p:nvSpPr>
          <p:cNvPr id="52228" name="Rectangle 8"/>
          <p:cNvSpPr>
            <a:spLocks noGrp="1" noChangeArrowheads="1"/>
          </p:cNvSpPr>
          <p:nvPr>
            <p:ph type="title"/>
          </p:nvPr>
        </p:nvSpPr>
        <p:spPr>
          <a:xfrm>
            <a:off x="609600" y="228600"/>
            <a:ext cx="8153400" cy="533400"/>
          </a:xfrm>
          <a:noFill/>
        </p:spPr>
        <p:txBody>
          <a:bodyPr>
            <a:normAutofit fontScale="90000"/>
          </a:bodyPr>
          <a:lstStyle/>
          <a:p>
            <a:pPr eaLnBrk="1" hangingPunct="1"/>
            <a:r>
              <a:rPr lang="en-US" sz="3200" b="1" smtClean="0"/>
              <a:t>Power – Law Transformation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57200" y="1600200"/>
            <a:ext cx="8305800" cy="4876800"/>
          </a:xfrm>
        </p:spPr>
        <p:txBody>
          <a:bodyPr/>
          <a:lstStyle/>
          <a:p>
            <a:pPr algn="just"/>
            <a:r>
              <a:rPr lang="en-US" dirty="0" smtClean="0"/>
              <a:t> Necessity of Image Enhancement</a:t>
            </a:r>
          </a:p>
          <a:p>
            <a:pPr algn="just"/>
            <a:endParaRPr lang="en-US" dirty="0" smtClean="0"/>
          </a:p>
          <a:p>
            <a:pPr algn="just"/>
            <a:r>
              <a:rPr lang="en-US" dirty="0" smtClean="0"/>
              <a:t> Spatial Domain Operations</a:t>
            </a:r>
          </a:p>
          <a:p>
            <a:pPr lvl="1" algn="just"/>
            <a:r>
              <a:rPr lang="en-US" dirty="0" smtClean="0"/>
              <a:t>Point processing</a:t>
            </a:r>
          </a:p>
          <a:p>
            <a:pPr lvl="1" algn="just"/>
            <a:r>
              <a:rPr lang="en-US" dirty="0" smtClean="0"/>
              <a:t>Histogram based techniques</a:t>
            </a:r>
          </a:p>
          <a:p>
            <a:pPr lvl="1" algn="just"/>
            <a:r>
              <a:rPr lang="en-US" dirty="0" smtClean="0"/>
              <a:t>Mask Processing</a:t>
            </a:r>
            <a:endParaRPr lang="en-US" dirty="0"/>
          </a:p>
          <a:p>
            <a:pPr lvl="1" algn="just">
              <a:buNone/>
            </a:pPr>
            <a:endParaRPr lang="en-US" dirty="0" smtClean="0"/>
          </a:p>
          <a:p>
            <a:pPr marL="406400" lvl="1" indent="-406400" algn="just">
              <a:buFont typeface="Arial" pitchFamily="34" charset="0"/>
              <a:buChar char="•"/>
            </a:pPr>
            <a:r>
              <a:rPr lang="en-US" dirty="0" smtClean="0"/>
              <a:t> Frequency Domain Operations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type="title"/>
          </p:nvPr>
        </p:nvSpPr>
        <p:spPr>
          <a:xfrm>
            <a:off x="609600" y="228600"/>
            <a:ext cx="8153400" cy="533400"/>
          </a:xfrm>
          <a:noFill/>
        </p:spPr>
        <p:txBody>
          <a:bodyPr/>
          <a:lstStyle/>
          <a:p>
            <a:pPr eaLnBrk="1" hangingPunct="1"/>
            <a:r>
              <a:rPr lang="en-US" sz="2800" b="1" smtClean="0"/>
              <a:t>Gamma Correction</a:t>
            </a:r>
          </a:p>
        </p:txBody>
      </p:sp>
      <p:sp>
        <p:nvSpPr>
          <p:cNvPr id="53251" name="Rectangle 2"/>
          <p:cNvSpPr>
            <a:spLocks noGrp="1" noChangeArrowheads="1"/>
          </p:cNvSpPr>
          <p:nvPr>
            <p:ph type="body" sz="half" idx="1"/>
          </p:nvPr>
        </p:nvSpPr>
        <p:spPr>
          <a:xfrm>
            <a:off x="228600" y="990600"/>
            <a:ext cx="8686800" cy="5334000"/>
          </a:xfrm>
        </p:spPr>
        <p:txBody>
          <a:bodyPr/>
          <a:lstStyle/>
          <a:p>
            <a:pPr algn="just" eaLnBrk="1" hangingPunct="1"/>
            <a:r>
              <a:rPr lang="en-US" sz="2000" smtClean="0"/>
              <a:t>Most of the device used for image capture, printers, and display respond according to power law.</a:t>
            </a:r>
          </a:p>
          <a:p>
            <a:pPr algn="just" eaLnBrk="1" hangingPunct="1"/>
            <a:endParaRPr lang="en-US" sz="2000" smtClean="0"/>
          </a:p>
          <a:p>
            <a:pPr algn="just" eaLnBrk="1" hangingPunct="1"/>
            <a:r>
              <a:rPr lang="en-US" sz="2000" smtClean="0"/>
              <a:t>The process used to correct this power- law response phenomena is called Gamma Correction.</a:t>
            </a:r>
          </a:p>
          <a:p>
            <a:pPr algn="just" eaLnBrk="1" hangingPunct="1"/>
            <a:endParaRPr lang="en-US" sz="2000" smtClean="0"/>
          </a:p>
          <a:p>
            <a:pPr algn="just" eaLnBrk="1" hangingPunct="1"/>
            <a:r>
              <a:rPr lang="en-US" sz="2000" smtClean="0"/>
              <a:t>Cathode ray tube (CRT) devices have an intensity to voltage response that follows a power function with 1.8&lt;</a:t>
            </a:r>
            <a:r>
              <a:rPr lang="el-GR" sz="2000" smtClean="0">
                <a:ea typeface="MS UI Gothic" pitchFamily="34" charset="-128"/>
              </a:rPr>
              <a:t>γ</a:t>
            </a:r>
            <a:r>
              <a:rPr lang="en-US" sz="2000" smtClean="0"/>
              <a:t>&lt;2.5.</a:t>
            </a:r>
          </a:p>
          <a:p>
            <a:pPr algn="just" eaLnBrk="1" hangingPunct="1"/>
            <a:endParaRPr lang="en-US" sz="2000" smtClean="0"/>
          </a:p>
          <a:p>
            <a:pPr algn="just" eaLnBrk="1" hangingPunct="1"/>
            <a:r>
              <a:rPr lang="en-US" sz="2000" smtClean="0"/>
              <a:t>For </a:t>
            </a:r>
            <a:r>
              <a:rPr lang="el-GR" sz="2000" smtClean="0">
                <a:ea typeface="MS UI Gothic" pitchFamily="34" charset="-128"/>
              </a:rPr>
              <a:t>γ</a:t>
            </a:r>
            <a:r>
              <a:rPr lang="en-US" sz="2000" smtClean="0"/>
              <a:t>= 2.5, the Power function curve shows that the image would be darker than intended.</a:t>
            </a:r>
          </a:p>
          <a:p>
            <a:pPr algn="just" eaLnBrk="1" hangingPunct="1"/>
            <a:endParaRPr lang="en-US" sz="2000" smtClean="0"/>
          </a:p>
          <a:p>
            <a:pPr algn="just" eaLnBrk="1" hangingPunct="1"/>
            <a:r>
              <a:rPr lang="en-US" sz="2000" smtClean="0"/>
              <a:t>we preprocess the input image before inputting it to the monitor by making the gamma-correction of the image by s = </a:t>
            </a:r>
            <a:r>
              <a:rPr lang="el-GR" sz="2000" smtClean="0">
                <a:ea typeface="MS UI Gothic" pitchFamily="34" charset="-128"/>
              </a:rPr>
              <a:t>γ</a:t>
            </a:r>
            <a:r>
              <a:rPr lang="en-US" sz="2000" baseline="30000" smtClean="0"/>
              <a:t>1 / 2.5.</a:t>
            </a:r>
            <a:endParaRPr lang="el-GR" sz="2000" baseline="30000" smtClean="0"/>
          </a:p>
          <a:p>
            <a:pPr algn="just" eaLnBrk="1" hangingPunct="1"/>
            <a:endParaRPr lang="en-US" sz="2000" smtClean="0"/>
          </a:p>
          <a:p>
            <a:pPr algn="just" eaLnBrk="1" hangingPunct="1"/>
            <a:endParaRPr lang="en-US" sz="2000" smtClean="0"/>
          </a:p>
        </p:txBody>
      </p:sp>
      <p:sp>
        <p:nvSpPr>
          <p:cNvPr id="53252" name="Rectangle 9"/>
          <p:cNvSpPr>
            <a:spLocks noChangeArrowheads="1"/>
          </p:cNvSpPr>
          <p:nvPr/>
        </p:nvSpPr>
        <p:spPr bwMode="auto">
          <a:xfrm>
            <a:off x="228600" y="2438400"/>
            <a:ext cx="8686800" cy="4267200"/>
          </a:xfrm>
          <a:prstGeom prst="rect">
            <a:avLst/>
          </a:prstGeom>
          <a:noFill/>
          <a:ln w="9525">
            <a:noFill/>
            <a:miter lim="800000"/>
            <a:headEnd/>
            <a:tailEnd/>
          </a:ln>
        </p:spPr>
        <p:txBody>
          <a:bodyPr/>
          <a:lstStyle/>
          <a:p>
            <a:pPr marL="342900" indent="-342900" algn="just">
              <a:lnSpc>
                <a:spcPct val="90000"/>
              </a:lnSpc>
              <a:spcBef>
                <a:spcPct val="20000"/>
              </a:spcBef>
              <a:buFontTx/>
              <a:buChar char="•"/>
            </a:pPr>
            <a:endParaRPr lang="en-US" sz="2000" b="0" baseline="300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p:cNvPicPr>
            <a:picLocks noGrp="1" noChangeAspect="1" noChangeArrowheads="1"/>
          </p:cNvPicPr>
          <p:nvPr>
            <p:ph/>
          </p:nvPr>
        </p:nvPicPr>
        <p:blipFill>
          <a:blip r:embed="rId2"/>
          <a:srcRect/>
          <a:stretch>
            <a:fillRect/>
          </a:stretch>
        </p:blipFill>
        <p:spPr>
          <a:xfrm>
            <a:off x="685800" y="914400"/>
            <a:ext cx="7243763" cy="4965700"/>
          </a:xfr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274638"/>
            <a:ext cx="8382000" cy="487362"/>
          </a:xfrm>
        </p:spPr>
        <p:txBody>
          <a:bodyPr>
            <a:normAutofit fontScale="90000"/>
          </a:bodyPr>
          <a:lstStyle/>
          <a:p>
            <a:pPr eaLnBrk="1" hangingPunct="1"/>
            <a:r>
              <a:rPr lang="en-US" sz="3200" b="1" smtClean="0"/>
              <a:t>Contrast Manipulation</a:t>
            </a:r>
          </a:p>
        </p:txBody>
      </p:sp>
      <p:pic>
        <p:nvPicPr>
          <p:cNvPr id="55299" name="Picture 5"/>
          <p:cNvPicPr>
            <a:picLocks noChangeAspect="1" noChangeArrowheads="1"/>
          </p:cNvPicPr>
          <p:nvPr/>
        </p:nvPicPr>
        <p:blipFill>
          <a:blip r:embed="rId2"/>
          <a:srcRect/>
          <a:stretch>
            <a:fillRect/>
          </a:stretch>
        </p:blipFill>
        <p:spPr bwMode="auto">
          <a:xfrm>
            <a:off x="1219200" y="1066800"/>
            <a:ext cx="6781800" cy="5437188"/>
          </a:xfrm>
          <a:prstGeom prst="rect">
            <a:avLst/>
          </a:prstGeom>
          <a:noFill/>
          <a:ln w="9525">
            <a:noFill/>
            <a:miter lim="800000"/>
            <a:headEnd/>
            <a:tailEnd/>
          </a:ln>
        </p:spPr>
      </p:pic>
      <p:pic>
        <p:nvPicPr>
          <p:cNvPr id="55300" name="Picture 7"/>
          <p:cNvPicPr>
            <a:picLocks noChangeAspect="1" noChangeArrowheads="1"/>
          </p:cNvPicPr>
          <p:nvPr/>
        </p:nvPicPr>
        <p:blipFill>
          <a:blip r:embed="rId3"/>
          <a:srcRect/>
          <a:stretch>
            <a:fillRect/>
          </a:stretch>
        </p:blipFill>
        <p:spPr bwMode="auto">
          <a:xfrm>
            <a:off x="8001000" y="1981200"/>
            <a:ext cx="695325" cy="304800"/>
          </a:xfrm>
          <a:prstGeom prst="rect">
            <a:avLst/>
          </a:prstGeom>
          <a:noFill/>
          <a:ln w="9525">
            <a:noFill/>
            <a:miter lim="800000"/>
            <a:headEnd/>
            <a:tailEnd/>
          </a:ln>
        </p:spPr>
      </p:pic>
      <p:pic>
        <p:nvPicPr>
          <p:cNvPr id="55301" name="Picture 8"/>
          <p:cNvPicPr>
            <a:picLocks noChangeAspect="1" noChangeArrowheads="1"/>
          </p:cNvPicPr>
          <p:nvPr/>
        </p:nvPicPr>
        <p:blipFill>
          <a:blip r:embed="rId4"/>
          <a:srcRect/>
          <a:stretch>
            <a:fillRect/>
          </a:stretch>
        </p:blipFill>
        <p:spPr bwMode="auto">
          <a:xfrm>
            <a:off x="7924800" y="4876800"/>
            <a:ext cx="609600" cy="295275"/>
          </a:xfrm>
          <a:prstGeom prst="rect">
            <a:avLst/>
          </a:prstGeom>
          <a:noFill/>
          <a:ln w="9525">
            <a:noFill/>
            <a:miter lim="800000"/>
            <a:headEnd/>
            <a:tailEnd/>
          </a:ln>
        </p:spPr>
      </p:pic>
      <p:pic>
        <p:nvPicPr>
          <p:cNvPr id="55302" name="Picture 9"/>
          <p:cNvPicPr>
            <a:picLocks noChangeAspect="1" noChangeArrowheads="1"/>
          </p:cNvPicPr>
          <p:nvPr/>
        </p:nvPicPr>
        <p:blipFill>
          <a:blip r:embed="rId5"/>
          <a:srcRect/>
          <a:stretch>
            <a:fillRect/>
          </a:stretch>
        </p:blipFill>
        <p:spPr bwMode="auto">
          <a:xfrm>
            <a:off x="1295400" y="4724400"/>
            <a:ext cx="647700" cy="30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 y="274638"/>
            <a:ext cx="8382000" cy="487362"/>
          </a:xfrm>
        </p:spPr>
        <p:txBody>
          <a:bodyPr>
            <a:normAutofit fontScale="90000"/>
          </a:bodyPr>
          <a:lstStyle/>
          <a:p>
            <a:pPr eaLnBrk="1" hangingPunct="1"/>
            <a:r>
              <a:rPr lang="en-US" sz="2800" b="1" smtClean="0"/>
              <a:t>Piecewise – Linear Transformation functions</a:t>
            </a:r>
          </a:p>
        </p:txBody>
      </p:sp>
      <p:sp>
        <p:nvSpPr>
          <p:cNvPr id="56323" name="Rectangle 3"/>
          <p:cNvSpPr>
            <a:spLocks noGrp="1" noChangeArrowheads="1"/>
          </p:cNvSpPr>
          <p:nvPr>
            <p:ph type="body" idx="1"/>
          </p:nvPr>
        </p:nvSpPr>
        <p:spPr>
          <a:xfrm>
            <a:off x="457200" y="1219200"/>
            <a:ext cx="8229600" cy="3886200"/>
          </a:xfrm>
        </p:spPr>
        <p:txBody>
          <a:bodyPr/>
          <a:lstStyle/>
          <a:p>
            <a:pPr eaLnBrk="1" hangingPunct="1"/>
            <a:endParaRPr lang="en-US" sz="2000" smtClean="0"/>
          </a:p>
          <a:p>
            <a:pPr eaLnBrk="1" hangingPunct="1">
              <a:buFontTx/>
              <a:buNone/>
            </a:pPr>
            <a:r>
              <a:rPr lang="en-US" sz="2000" b="1" smtClean="0"/>
              <a:t>Contrast stretching:</a:t>
            </a:r>
          </a:p>
          <a:p>
            <a:pPr algn="just" eaLnBrk="1" hangingPunct="1"/>
            <a:r>
              <a:rPr lang="en-US" sz="2000" smtClean="0"/>
              <a:t>Low –contrast images can result from poor illumination, lack of dynamic range in image sensor, or even wrong setting of a lens aperture during image acquisition.</a:t>
            </a:r>
          </a:p>
          <a:p>
            <a:pPr algn="just" eaLnBrk="1" hangingPunct="1"/>
            <a:endParaRPr lang="en-US" sz="2000" smtClean="0"/>
          </a:p>
          <a:p>
            <a:pPr algn="just" eaLnBrk="1" hangingPunct="1"/>
            <a:r>
              <a:rPr lang="en-US" sz="2000" smtClean="0"/>
              <a:t>Contrast stretching is used to increase the dynamic range of gray levels in the images being processed.</a:t>
            </a:r>
          </a:p>
          <a:p>
            <a:pPr eaLnBrk="1" hangingPunct="1">
              <a:buFontTx/>
              <a:buNone/>
            </a:pPr>
            <a:endParaRPr lang="en-US" sz="2000" smtClean="0"/>
          </a:p>
          <a:p>
            <a:pPr eaLnBrk="1" hangingPunct="1"/>
            <a:endParaRPr lang="en-US" sz="2000" b="1" smtClean="0"/>
          </a:p>
          <a:p>
            <a:pPr eaLnBrk="1" hangingPunct="1"/>
            <a:endParaRPr lang="en-US" sz="200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8"/>
            <a:ext cx="8077200" cy="487362"/>
          </a:xfrm>
        </p:spPr>
        <p:txBody>
          <a:bodyPr>
            <a:normAutofit fontScale="90000"/>
          </a:bodyPr>
          <a:lstStyle/>
          <a:p>
            <a:pPr eaLnBrk="1" hangingPunct="1"/>
            <a:r>
              <a:rPr lang="en-US" sz="3200" b="1" smtClean="0"/>
              <a:t>Contrast stretching</a:t>
            </a:r>
          </a:p>
        </p:txBody>
      </p:sp>
      <p:pic>
        <p:nvPicPr>
          <p:cNvPr id="60418" name="Picture 2"/>
          <p:cNvPicPr>
            <a:picLocks noChangeAspect="1" noChangeArrowheads="1"/>
          </p:cNvPicPr>
          <p:nvPr/>
        </p:nvPicPr>
        <p:blipFill>
          <a:blip r:embed="rId2"/>
          <a:srcRect/>
          <a:stretch>
            <a:fillRect/>
          </a:stretch>
        </p:blipFill>
        <p:spPr bwMode="auto">
          <a:xfrm>
            <a:off x="1600200" y="990599"/>
            <a:ext cx="6019800" cy="5218601"/>
          </a:xfrm>
          <a:prstGeom prst="rect">
            <a:avLst/>
          </a:prstGeom>
          <a:noFill/>
          <a:ln w="9525">
            <a:noFill/>
            <a:miter lim="800000"/>
            <a:headEnd/>
            <a:tailEnd/>
          </a:ln>
          <a:effectLst/>
        </p:spPr>
      </p:pic>
      <p:sp>
        <p:nvSpPr>
          <p:cNvPr id="6" name="Rectangle 5"/>
          <p:cNvSpPr/>
          <p:nvPr/>
        </p:nvSpPr>
        <p:spPr>
          <a:xfrm>
            <a:off x="1524000" y="914400"/>
            <a:ext cx="6172200" cy="54102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8"/>
            <a:ext cx="8077200" cy="487362"/>
          </a:xfrm>
        </p:spPr>
        <p:txBody>
          <a:bodyPr>
            <a:normAutofit fontScale="90000"/>
          </a:bodyPr>
          <a:lstStyle/>
          <a:p>
            <a:pPr eaLnBrk="1" hangingPunct="1"/>
            <a:r>
              <a:rPr lang="en-US" sz="3200" b="1" smtClean="0"/>
              <a:t>Contrast stretching</a:t>
            </a:r>
          </a:p>
        </p:txBody>
      </p:sp>
      <p:sp>
        <p:nvSpPr>
          <p:cNvPr id="6" name="Rectangle 5"/>
          <p:cNvSpPr/>
          <p:nvPr/>
        </p:nvSpPr>
        <p:spPr>
          <a:xfrm>
            <a:off x="1524000" y="914400"/>
            <a:ext cx="6172200" cy="54102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a:srcRect/>
          <a:stretch>
            <a:fillRect/>
          </a:stretch>
        </p:blipFill>
        <p:spPr bwMode="auto">
          <a:xfrm>
            <a:off x="1623899" y="1066800"/>
            <a:ext cx="5919901" cy="5029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8"/>
            <a:ext cx="8077200" cy="487362"/>
          </a:xfrm>
        </p:spPr>
        <p:txBody>
          <a:bodyPr>
            <a:normAutofit fontScale="90000"/>
          </a:bodyPr>
          <a:lstStyle/>
          <a:p>
            <a:pPr eaLnBrk="1" hangingPunct="1"/>
            <a:r>
              <a:rPr lang="en-US" sz="3200" b="1" smtClean="0"/>
              <a:t>Contrast stretching</a:t>
            </a:r>
          </a:p>
        </p:txBody>
      </p:sp>
      <p:sp>
        <p:nvSpPr>
          <p:cNvPr id="6" name="Rectangle 5"/>
          <p:cNvSpPr/>
          <p:nvPr/>
        </p:nvSpPr>
        <p:spPr>
          <a:xfrm>
            <a:off x="1524000" y="914400"/>
            <a:ext cx="6172200" cy="54102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466" name="Picture 2"/>
          <p:cNvPicPr>
            <a:picLocks noChangeAspect="1" noChangeArrowheads="1"/>
          </p:cNvPicPr>
          <p:nvPr/>
        </p:nvPicPr>
        <p:blipFill>
          <a:blip r:embed="rId2"/>
          <a:srcRect/>
          <a:stretch>
            <a:fillRect/>
          </a:stretch>
        </p:blipFill>
        <p:spPr bwMode="auto">
          <a:xfrm>
            <a:off x="1600200" y="990600"/>
            <a:ext cx="5943600" cy="52669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8"/>
            <a:ext cx="8077200" cy="487362"/>
          </a:xfrm>
        </p:spPr>
        <p:txBody>
          <a:bodyPr>
            <a:normAutofit fontScale="90000"/>
          </a:bodyPr>
          <a:lstStyle/>
          <a:p>
            <a:pPr eaLnBrk="1" hangingPunct="1"/>
            <a:r>
              <a:rPr lang="en-US" sz="3200" b="1" smtClean="0"/>
              <a:t>Contrast stretching</a:t>
            </a:r>
          </a:p>
        </p:txBody>
      </p:sp>
      <p:sp>
        <p:nvSpPr>
          <p:cNvPr id="6" name="Rectangle 5"/>
          <p:cNvSpPr/>
          <p:nvPr/>
        </p:nvSpPr>
        <p:spPr>
          <a:xfrm>
            <a:off x="1524000" y="914400"/>
            <a:ext cx="6172200" cy="54102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490" name="Picture 2"/>
          <p:cNvPicPr>
            <a:picLocks noChangeAspect="1" noChangeArrowheads="1"/>
          </p:cNvPicPr>
          <p:nvPr/>
        </p:nvPicPr>
        <p:blipFill>
          <a:blip r:embed="rId2"/>
          <a:srcRect/>
          <a:stretch>
            <a:fillRect/>
          </a:stretch>
        </p:blipFill>
        <p:spPr bwMode="auto">
          <a:xfrm>
            <a:off x="1600200" y="990600"/>
            <a:ext cx="6019800" cy="525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4"/>
          <p:cNvPicPr>
            <a:picLocks noGrp="1" noChangeAspect="1" noChangeArrowheads="1"/>
          </p:cNvPicPr>
          <p:nvPr>
            <p:ph/>
          </p:nvPr>
        </p:nvPicPr>
        <p:blipFill>
          <a:blip r:embed="rId2"/>
          <a:srcRect/>
          <a:stretch>
            <a:fillRect/>
          </a:stretch>
        </p:blipFill>
        <p:spPr>
          <a:xfrm>
            <a:off x="990600" y="457200"/>
            <a:ext cx="7620000" cy="6135688"/>
          </a:xfr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8"/>
            <a:ext cx="8077200" cy="487362"/>
          </a:xfrm>
        </p:spPr>
        <p:txBody>
          <a:bodyPr>
            <a:normAutofit fontScale="90000"/>
          </a:bodyPr>
          <a:lstStyle/>
          <a:p>
            <a:pPr eaLnBrk="1" hangingPunct="1"/>
            <a:r>
              <a:rPr lang="en-US" sz="3200" b="1" smtClean="0"/>
              <a:t>Contrast stretching</a:t>
            </a:r>
          </a:p>
        </p:txBody>
      </p:sp>
      <p:sp>
        <p:nvSpPr>
          <p:cNvPr id="58371" name="Rectangle 4"/>
          <p:cNvSpPr>
            <a:spLocks noGrp="1" noChangeArrowheads="1"/>
          </p:cNvSpPr>
          <p:nvPr>
            <p:ph type="body" sz="half" idx="1"/>
          </p:nvPr>
        </p:nvSpPr>
        <p:spPr>
          <a:xfrm>
            <a:off x="457200" y="990600"/>
            <a:ext cx="8305800" cy="5562600"/>
          </a:xfrm>
        </p:spPr>
        <p:txBody>
          <a:bodyPr/>
          <a:lstStyle/>
          <a:p>
            <a:pPr algn="just" eaLnBrk="1" hangingPunct="1"/>
            <a:r>
              <a:rPr lang="en-US" sz="2000" smtClean="0"/>
              <a:t>The location of points (r</a:t>
            </a:r>
            <a:r>
              <a:rPr lang="en-US" sz="2000" baseline="-25000" smtClean="0"/>
              <a:t>1</a:t>
            </a:r>
            <a:r>
              <a:rPr lang="en-US" sz="2000" smtClean="0"/>
              <a:t>, s</a:t>
            </a:r>
            <a:r>
              <a:rPr lang="en-US" sz="2000" baseline="-25000" smtClean="0"/>
              <a:t>1</a:t>
            </a:r>
            <a:r>
              <a:rPr lang="en-US" sz="2000" smtClean="0"/>
              <a:t>) and (r</a:t>
            </a:r>
            <a:r>
              <a:rPr lang="en-US" sz="2000" baseline="-25000" smtClean="0"/>
              <a:t>2</a:t>
            </a:r>
            <a:r>
              <a:rPr lang="en-US" sz="2000" smtClean="0"/>
              <a:t>, s</a:t>
            </a:r>
            <a:r>
              <a:rPr lang="en-US" sz="2000" baseline="-25000" smtClean="0"/>
              <a:t>2</a:t>
            </a:r>
            <a:r>
              <a:rPr lang="en-US" sz="2000" smtClean="0"/>
              <a:t>) controls the shape of the transformation function</a:t>
            </a:r>
          </a:p>
          <a:p>
            <a:pPr algn="just" eaLnBrk="1" hangingPunct="1"/>
            <a:endParaRPr lang="en-US" sz="2000" smtClean="0"/>
          </a:p>
          <a:p>
            <a:pPr algn="just" eaLnBrk="1" hangingPunct="1"/>
            <a:r>
              <a:rPr lang="en-US" sz="2000" smtClean="0"/>
              <a:t>If r</a:t>
            </a:r>
            <a:r>
              <a:rPr lang="en-US" sz="2000" baseline="-25000" smtClean="0"/>
              <a:t>1</a:t>
            </a:r>
            <a:r>
              <a:rPr lang="en-US" sz="2000" smtClean="0"/>
              <a:t> = s</a:t>
            </a:r>
            <a:r>
              <a:rPr lang="en-US" sz="2000" baseline="-25000" smtClean="0"/>
              <a:t>1</a:t>
            </a:r>
            <a:r>
              <a:rPr lang="en-US" sz="2000" smtClean="0"/>
              <a:t> and r</a:t>
            </a:r>
            <a:r>
              <a:rPr lang="en-US" sz="2000" baseline="-25000" smtClean="0"/>
              <a:t>2 </a:t>
            </a:r>
            <a:r>
              <a:rPr lang="en-US" sz="2000" smtClean="0"/>
              <a:t>= s</a:t>
            </a:r>
            <a:r>
              <a:rPr lang="en-US" sz="2000" baseline="-25000" smtClean="0"/>
              <a:t>2 </a:t>
            </a:r>
            <a:r>
              <a:rPr lang="en-US" sz="2000" smtClean="0"/>
              <a:t>, the transformation in linear function produces no change in gray levels.</a:t>
            </a:r>
          </a:p>
          <a:p>
            <a:pPr algn="just" eaLnBrk="1" hangingPunct="1"/>
            <a:endParaRPr lang="en-US" sz="2000" smtClean="0"/>
          </a:p>
          <a:p>
            <a:pPr algn="just" eaLnBrk="1" hangingPunct="1"/>
            <a:r>
              <a:rPr lang="en-US" sz="2000" smtClean="0"/>
              <a:t>If r</a:t>
            </a:r>
            <a:r>
              <a:rPr lang="en-US" sz="2000" baseline="-25000" smtClean="0"/>
              <a:t>1</a:t>
            </a:r>
            <a:r>
              <a:rPr lang="en-US" sz="2000" smtClean="0"/>
              <a:t> = r</a:t>
            </a:r>
            <a:r>
              <a:rPr lang="en-US" sz="2000" baseline="-25000" smtClean="0"/>
              <a:t>2</a:t>
            </a:r>
            <a:r>
              <a:rPr lang="en-US" sz="2000" smtClean="0"/>
              <a:t> , s</a:t>
            </a:r>
            <a:r>
              <a:rPr lang="en-US" sz="2000" baseline="-25000" smtClean="0"/>
              <a:t>1</a:t>
            </a:r>
            <a:r>
              <a:rPr lang="en-US" sz="2000" smtClean="0"/>
              <a:t>=0 and s</a:t>
            </a:r>
            <a:r>
              <a:rPr lang="en-US" sz="2000" baseline="-25000" smtClean="0"/>
              <a:t>2</a:t>
            </a:r>
            <a:r>
              <a:rPr lang="en-US" sz="2000" smtClean="0"/>
              <a:t> = L-1</a:t>
            </a:r>
            <a:r>
              <a:rPr lang="en-US" sz="2000" baseline="-25000" smtClean="0"/>
              <a:t> </a:t>
            </a:r>
            <a:r>
              <a:rPr lang="en-US" sz="2000" smtClean="0"/>
              <a:t>, the transformation becomes thresholding function that creates a binary image.</a:t>
            </a:r>
          </a:p>
          <a:p>
            <a:pPr algn="just" eaLnBrk="1" hangingPunct="1"/>
            <a:endParaRPr lang="en-US" sz="2000" smtClean="0"/>
          </a:p>
          <a:p>
            <a:pPr algn="just" eaLnBrk="1" hangingPunct="1"/>
            <a:r>
              <a:rPr lang="en-US" sz="2000" smtClean="0"/>
              <a:t>Intermediate values of  (r</a:t>
            </a:r>
            <a:r>
              <a:rPr lang="en-US" sz="2000" baseline="-25000" smtClean="0"/>
              <a:t>1</a:t>
            </a:r>
            <a:r>
              <a:rPr lang="en-US" sz="2000" smtClean="0"/>
              <a:t>, s</a:t>
            </a:r>
            <a:r>
              <a:rPr lang="en-US" sz="2000" baseline="-25000" smtClean="0"/>
              <a:t>1</a:t>
            </a:r>
            <a:r>
              <a:rPr lang="en-US" sz="2000" smtClean="0"/>
              <a:t>) and (r</a:t>
            </a:r>
            <a:r>
              <a:rPr lang="en-US" sz="2000" baseline="-25000" smtClean="0"/>
              <a:t>2</a:t>
            </a:r>
            <a:r>
              <a:rPr lang="en-US" sz="2000" smtClean="0"/>
              <a:t>, s</a:t>
            </a:r>
            <a:r>
              <a:rPr lang="en-US" sz="2000" baseline="-25000" smtClean="0"/>
              <a:t>2</a:t>
            </a:r>
            <a:r>
              <a:rPr lang="en-US" sz="2000" smtClean="0"/>
              <a:t>) produces degree of spread in the gray levels of the output image.</a:t>
            </a:r>
          </a:p>
          <a:p>
            <a:pPr algn="just" eaLnBrk="1" hangingPunct="1"/>
            <a:endParaRPr lang="en-US" sz="2000" smtClean="0"/>
          </a:p>
          <a:p>
            <a:pPr algn="just" eaLnBrk="1" hangingPunct="1"/>
            <a:r>
              <a:rPr lang="en-US" sz="2000" smtClean="0"/>
              <a:t>In general, r</a:t>
            </a:r>
            <a:r>
              <a:rPr lang="en-US" sz="2000" baseline="-25000" smtClean="0"/>
              <a:t>1 </a:t>
            </a:r>
            <a:r>
              <a:rPr lang="en-US" sz="2000" smtClean="0"/>
              <a:t>≤ r</a:t>
            </a:r>
            <a:r>
              <a:rPr lang="en-US" sz="2000" baseline="-25000" smtClean="0"/>
              <a:t>2</a:t>
            </a:r>
            <a:r>
              <a:rPr lang="en-US" sz="2000" smtClean="0"/>
              <a:t> and s</a:t>
            </a:r>
            <a:r>
              <a:rPr lang="en-US" sz="2000" baseline="-25000" smtClean="0"/>
              <a:t>1 </a:t>
            </a:r>
            <a:r>
              <a:rPr lang="en-US" sz="2000" smtClean="0"/>
              <a:t>≤ s</a:t>
            </a:r>
            <a:r>
              <a:rPr lang="en-US" sz="2000" baseline="-25000" smtClean="0"/>
              <a:t>2 </a:t>
            </a:r>
            <a:r>
              <a:rPr lang="en-US" sz="2000" smtClean="0"/>
              <a:t>is assumed so that function is single values and monotonically increasing. This prevents creation of intensity artifacts in the processed image.</a:t>
            </a:r>
          </a:p>
          <a:p>
            <a:pPr eaLnBrk="1" hangingPunct="1"/>
            <a:endParaRPr lang="en-US" sz="200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914400"/>
          </a:xfrm>
        </p:spPr>
        <p:txBody>
          <a:bodyPr/>
          <a:lstStyle/>
          <a:p>
            <a:r>
              <a:rPr lang="en-US" b="1" dirty="0" smtClean="0"/>
              <a:t>Image Enhancement</a:t>
            </a:r>
            <a:endParaRPr lang="en-US" sz="3000" dirty="0"/>
          </a:p>
        </p:txBody>
      </p:sp>
      <p:sp>
        <p:nvSpPr>
          <p:cNvPr id="3" name="Content Placeholder 2"/>
          <p:cNvSpPr>
            <a:spLocks noGrp="1"/>
          </p:cNvSpPr>
          <p:nvPr>
            <p:ph idx="1"/>
          </p:nvPr>
        </p:nvSpPr>
        <p:spPr>
          <a:xfrm>
            <a:off x="228600" y="1066800"/>
            <a:ext cx="8686800" cy="5486400"/>
          </a:xfrm>
        </p:spPr>
        <p:txBody>
          <a:bodyPr/>
          <a:lstStyle/>
          <a:p>
            <a:pPr algn="just"/>
            <a:r>
              <a:rPr lang="en-US" dirty="0" smtClean="0"/>
              <a:t> </a:t>
            </a:r>
            <a:r>
              <a:rPr lang="en-US" sz="2800" i="1" dirty="0" smtClean="0">
                <a:solidFill>
                  <a:schemeClr val="accent1">
                    <a:lumMod val="75000"/>
                  </a:schemeClr>
                </a:solidFill>
              </a:rPr>
              <a:t>Processing of an Image to enhance certain features of an Image </a:t>
            </a:r>
          </a:p>
          <a:p>
            <a:pPr algn="just"/>
            <a:endParaRPr lang="en-US" sz="2800" i="1" dirty="0" smtClean="0">
              <a:solidFill>
                <a:schemeClr val="accent1">
                  <a:lumMod val="75000"/>
                </a:schemeClr>
              </a:solidFill>
            </a:endParaRPr>
          </a:p>
          <a:p>
            <a:pPr algn="just">
              <a:buNone/>
            </a:pPr>
            <a:r>
              <a:rPr lang="en-US" sz="2800" i="1" dirty="0" smtClean="0">
                <a:solidFill>
                  <a:schemeClr val="accent1">
                    <a:lumMod val="75000"/>
                  </a:schemeClr>
                </a:solidFill>
              </a:rPr>
              <a:t>	so that, the resultant image is more suitable than the original image for certain specific applications.</a:t>
            </a:r>
          </a:p>
          <a:p>
            <a:pPr algn="just"/>
            <a:endParaRPr lang="en-US" sz="2800" i="1" dirty="0" smtClean="0">
              <a:solidFill>
                <a:schemeClr val="accent1">
                  <a:lumMod val="75000"/>
                </a:schemeClr>
              </a:solidFill>
            </a:endParaRPr>
          </a:p>
          <a:p>
            <a:pPr lvl="1" algn="just"/>
            <a:r>
              <a:rPr lang="en-US" sz="2400" dirty="0" smtClean="0"/>
              <a:t>Processing techniques are very much problem oriented</a:t>
            </a:r>
          </a:p>
          <a:p>
            <a:pPr lvl="1" algn="just"/>
            <a:endParaRPr lang="en-US" sz="2400" dirty="0" smtClean="0"/>
          </a:p>
          <a:p>
            <a:pPr lvl="1" algn="just"/>
            <a:r>
              <a:rPr lang="en-US" sz="2400" dirty="0" smtClean="0"/>
              <a:t> Best technique for enhancement of X-ray image may not be the best for enhancement of microscopic images.</a:t>
            </a:r>
          </a:p>
          <a:p>
            <a:pPr algn="just"/>
            <a:endParaRPr lang="en-US" sz="2800" i="1" dirty="0" smtClean="0">
              <a:solidFill>
                <a:schemeClr val="accent1">
                  <a:lumMod val="75000"/>
                </a:schemeClr>
              </a:solidFill>
            </a:endParaRPr>
          </a:p>
          <a:p>
            <a:pPr algn="just">
              <a:buNone/>
            </a:pPr>
            <a:endParaRPr lang="en-US" sz="2800" dirty="0" smtClean="0">
              <a:solidFill>
                <a:srgbClr val="009900"/>
              </a:solidFill>
            </a:endParaRPr>
          </a:p>
          <a:p>
            <a:pPr algn="just"/>
            <a:endParaRPr lang="en-US" sz="2800" dirty="0">
              <a:solidFill>
                <a:srgbClr val="FF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274638"/>
            <a:ext cx="8382000" cy="487362"/>
          </a:xfrm>
        </p:spPr>
        <p:txBody>
          <a:bodyPr>
            <a:normAutofit fontScale="90000"/>
          </a:bodyPr>
          <a:lstStyle/>
          <a:p>
            <a:pPr eaLnBrk="1" hangingPunct="1"/>
            <a:r>
              <a:rPr lang="en-US" sz="3200" b="1" smtClean="0"/>
              <a:t>Gray – Level Slicing</a:t>
            </a:r>
          </a:p>
        </p:txBody>
      </p:sp>
      <p:sp>
        <p:nvSpPr>
          <p:cNvPr id="59395" name="Rectangle 3"/>
          <p:cNvSpPr>
            <a:spLocks noGrp="1" noChangeArrowheads="1"/>
          </p:cNvSpPr>
          <p:nvPr>
            <p:ph type="body" idx="1"/>
          </p:nvPr>
        </p:nvSpPr>
        <p:spPr>
          <a:xfrm>
            <a:off x="457200" y="914400"/>
            <a:ext cx="8382000" cy="5638800"/>
          </a:xfrm>
        </p:spPr>
        <p:txBody>
          <a:bodyPr/>
          <a:lstStyle/>
          <a:p>
            <a:pPr eaLnBrk="1" hangingPunct="1"/>
            <a:endParaRPr lang="en-US" sz="2000" smtClean="0"/>
          </a:p>
          <a:p>
            <a:pPr eaLnBrk="1" hangingPunct="1"/>
            <a:r>
              <a:rPr lang="en-US" sz="2000" smtClean="0"/>
              <a:t>It refers to highlighting specific range of gray level in an image. For eg enhancing features such as masses of water in satellite imagery.</a:t>
            </a:r>
          </a:p>
          <a:p>
            <a:pPr eaLnBrk="1" hangingPunct="1"/>
            <a:endParaRPr lang="en-US" sz="2000" smtClean="0"/>
          </a:p>
          <a:p>
            <a:pPr eaLnBrk="1" hangingPunct="1"/>
            <a:r>
              <a:rPr lang="en-US" sz="2000" smtClean="0"/>
              <a:t>Two basic approaches are used</a:t>
            </a:r>
          </a:p>
          <a:p>
            <a:pPr eaLnBrk="1" hangingPunct="1"/>
            <a:endParaRPr lang="en-US" sz="2000" smtClean="0"/>
          </a:p>
          <a:p>
            <a:pPr lvl="1" eaLnBrk="1" hangingPunct="1"/>
            <a:r>
              <a:rPr lang="en-US" sz="2000" smtClean="0"/>
              <a:t>To display a high value for all gray levels in the range of interest and low value for the other gray levels. This produces the binary images.</a:t>
            </a:r>
          </a:p>
          <a:p>
            <a:pPr lvl="1" eaLnBrk="1" hangingPunct="1"/>
            <a:endParaRPr lang="en-US" sz="2000" smtClean="0"/>
          </a:p>
          <a:p>
            <a:pPr lvl="1" eaLnBrk="1" hangingPunct="1"/>
            <a:r>
              <a:rPr lang="en-US" sz="2000" smtClean="0"/>
              <a:t>To brightens the desired range of gray levels but preserves the back ground and gray level tonalities in the image.</a:t>
            </a:r>
          </a:p>
          <a:p>
            <a:pPr eaLnBrk="1" hangingPunct="1"/>
            <a:endParaRPr lang="en-US" sz="2400" smtClean="0"/>
          </a:p>
          <a:p>
            <a:pPr eaLnBrk="1" hangingPunct="1"/>
            <a:endParaRPr lang="en-US" sz="200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274638"/>
            <a:ext cx="8382000" cy="487362"/>
          </a:xfrm>
        </p:spPr>
        <p:txBody>
          <a:bodyPr>
            <a:normAutofit fontScale="90000"/>
          </a:bodyPr>
          <a:lstStyle/>
          <a:p>
            <a:pPr eaLnBrk="1" hangingPunct="1"/>
            <a:r>
              <a:rPr lang="en-US" sz="3200" b="1" dirty="0" smtClean="0"/>
              <a:t>Gray – Level Slicing</a:t>
            </a:r>
          </a:p>
        </p:txBody>
      </p:sp>
      <p:cxnSp>
        <p:nvCxnSpPr>
          <p:cNvPr id="5" name="Straight Arrow Connector 4"/>
          <p:cNvCxnSpPr/>
          <p:nvPr/>
        </p:nvCxnSpPr>
        <p:spPr>
          <a:xfrm rot="5400000" flipH="1" flipV="1">
            <a:off x="-1016527" y="3194257"/>
            <a:ext cx="3150054" cy="58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558209" y="4768335"/>
            <a:ext cx="3628360" cy="1239"/>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6567" y="4829021"/>
            <a:ext cx="279105" cy="336152"/>
          </a:xfrm>
          <a:prstGeom prst="rect">
            <a:avLst/>
          </a:prstGeom>
          <a:noFill/>
        </p:spPr>
        <p:txBody>
          <a:bodyPr wrap="square" rtlCol="0">
            <a:spAutoFit/>
          </a:bodyPr>
          <a:lstStyle/>
          <a:p>
            <a:r>
              <a:rPr lang="en-US" sz="2200" b="1" dirty="0" smtClean="0"/>
              <a:t>0</a:t>
            </a:r>
            <a:endParaRPr lang="en-US" sz="2200" b="1" dirty="0"/>
          </a:p>
        </p:txBody>
      </p:sp>
      <p:sp>
        <p:nvSpPr>
          <p:cNvPr id="8" name="TextBox 7"/>
          <p:cNvSpPr txBox="1"/>
          <p:nvPr/>
        </p:nvSpPr>
        <p:spPr>
          <a:xfrm>
            <a:off x="3572540" y="4888468"/>
            <a:ext cx="502388" cy="369332"/>
          </a:xfrm>
          <a:prstGeom prst="rect">
            <a:avLst/>
          </a:prstGeom>
          <a:noFill/>
        </p:spPr>
        <p:txBody>
          <a:bodyPr wrap="square" rtlCol="0">
            <a:spAutoFit/>
          </a:bodyPr>
          <a:lstStyle/>
          <a:p>
            <a:r>
              <a:rPr lang="en-US" b="1" dirty="0" smtClean="0"/>
              <a:t>L-1</a:t>
            </a:r>
            <a:endParaRPr lang="en-US" b="1" dirty="0"/>
          </a:p>
        </p:txBody>
      </p:sp>
      <p:sp>
        <p:nvSpPr>
          <p:cNvPr id="9" name="TextBox 8"/>
          <p:cNvSpPr txBox="1"/>
          <p:nvPr/>
        </p:nvSpPr>
        <p:spPr>
          <a:xfrm>
            <a:off x="2133600" y="5410200"/>
            <a:ext cx="502388" cy="336152"/>
          </a:xfrm>
          <a:prstGeom prst="rect">
            <a:avLst/>
          </a:prstGeom>
          <a:noFill/>
        </p:spPr>
        <p:txBody>
          <a:bodyPr wrap="square" rtlCol="0">
            <a:spAutoFit/>
          </a:bodyPr>
          <a:lstStyle/>
          <a:p>
            <a:r>
              <a:rPr lang="en-US" sz="2200" b="1" dirty="0" smtClean="0"/>
              <a:t>r</a:t>
            </a:r>
            <a:endParaRPr lang="en-US" sz="2200" b="1" dirty="0"/>
          </a:p>
        </p:txBody>
      </p:sp>
      <p:sp>
        <p:nvSpPr>
          <p:cNvPr id="10" name="TextBox 9"/>
          <p:cNvSpPr txBox="1"/>
          <p:nvPr/>
        </p:nvSpPr>
        <p:spPr>
          <a:xfrm>
            <a:off x="0" y="1797241"/>
            <a:ext cx="502388" cy="369332"/>
          </a:xfrm>
          <a:prstGeom prst="rect">
            <a:avLst/>
          </a:prstGeom>
          <a:noFill/>
        </p:spPr>
        <p:txBody>
          <a:bodyPr wrap="square" rtlCol="0">
            <a:spAutoFit/>
          </a:bodyPr>
          <a:lstStyle/>
          <a:p>
            <a:r>
              <a:rPr lang="en-US" b="1" dirty="0" smtClean="0"/>
              <a:t>L-1</a:t>
            </a:r>
            <a:endParaRPr lang="en-US" b="1" dirty="0"/>
          </a:p>
        </p:txBody>
      </p:sp>
      <p:cxnSp>
        <p:nvCxnSpPr>
          <p:cNvPr id="11" name="Straight Connector 10"/>
          <p:cNvCxnSpPr/>
          <p:nvPr/>
        </p:nvCxnSpPr>
        <p:spPr>
          <a:xfrm rot="5400000">
            <a:off x="847794" y="3724206"/>
            <a:ext cx="1224819" cy="24807"/>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58209" y="1916134"/>
            <a:ext cx="3125972" cy="59447"/>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V="1">
            <a:off x="2285372" y="3314944"/>
            <a:ext cx="2853440" cy="5582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2400" y="3124200"/>
            <a:ext cx="381000" cy="369332"/>
          </a:xfrm>
          <a:prstGeom prst="rect">
            <a:avLst/>
          </a:prstGeom>
          <a:noFill/>
        </p:spPr>
        <p:txBody>
          <a:bodyPr wrap="square" rtlCol="0">
            <a:spAutoFit/>
          </a:bodyPr>
          <a:lstStyle/>
          <a:p>
            <a:r>
              <a:rPr lang="en-US" b="1" dirty="0" smtClean="0"/>
              <a:t>S</a:t>
            </a:r>
            <a:endParaRPr lang="en-US" b="1" dirty="0"/>
          </a:p>
        </p:txBody>
      </p:sp>
      <p:cxnSp>
        <p:nvCxnSpPr>
          <p:cNvPr id="18" name="Straight Arrow Connector 17"/>
          <p:cNvCxnSpPr/>
          <p:nvPr/>
        </p:nvCxnSpPr>
        <p:spPr>
          <a:xfrm rot="5400000" flipH="1" flipV="1">
            <a:off x="3555473" y="3227436"/>
            <a:ext cx="3150054" cy="58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130209" y="4801514"/>
            <a:ext cx="3628360" cy="1239"/>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18567" y="4862200"/>
            <a:ext cx="279105" cy="336152"/>
          </a:xfrm>
          <a:prstGeom prst="rect">
            <a:avLst/>
          </a:prstGeom>
          <a:noFill/>
        </p:spPr>
        <p:txBody>
          <a:bodyPr wrap="square" rtlCol="0">
            <a:spAutoFit/>
          </a:bodyPr>
          <a:lstStyle/>
          <a:p>
            <a:r>
              <a:rPr lang="en-US" sz="2200" b="1" dirty="0" smtClean="0"/>
              <a:t>0</a:t>
            </a:r>
            <a:endParaRPr lang="en-US" sz="2200" b="1" dirty="0"/>
          </a:p>
        </p:txBody>
      </p:sp>
      <p:sp>
        <p:nvSpPr>
          <p:cNvPr id="21" name="TextBox 20"/>
          <p:cNvSpPr txBox="1"/>
          <p:nvPr/>
        </p:nvSpPr>
        <p:spPr>
          <a:xfrm>
            <a:off x="8144540" y="4921647"/>
            <a:ext cx="502388" cy="369332"/>
          </a:xfrm>
          <a:prstGeom prst="rect">
            <a:avLst/>
          </a:prstGeom>
          <a:noFill/>
        </p:spPr>
        <p:txBody>
          <a:bodyPr wrap="square" rtlCol="0">
            <a:spAutoFit/>
          </a:bodyPr>
          <a:lstStyle/>
          <a:p>
            <a:r>
              <a:rPr lang="en-US" b="1" dirty="0" smtClean="0"/>
              <a:t>L-1</a:t>
            </a:r>
            <a:endParaRPr lang="en-US" b="1" dirty="0"/>
          </a:p>
        </p:txBody>
      </p:sp>
      <p:sp>
        <p:nvSpPr>
          <p:cNvPr id="22" name="TextBox 21"/>
          <p:cNvSpPr txBox="1"/>
          <p:nvPr/>
        </p:nvSpPr>
        <p:spPr>
          <a:xfrm>
            <a:off x="8870212" y="4585495"/>
            <a:ext cx="502388" cy="336152"/>
          </a:xfrm>
          <a:prstGeom prst="rect">
            <a:avLst/>
          </a:prstGeom>
          <a:noFill/>
        </p:spPr>
        <p:txBody>
          <a:bodyPr wrap="square" rtlCol="0">
            <a:spAutoFit/>
          </a:bodyPr>
          <a:lstStyle/>
          <a:p>
            <a:r>
              <a:rPr lang="en-US" sz="2200" b="1" dirty="0" smtClean="0"/>
              <a:t>r</a:t>
            </a:r>
            <a:endParaRPr lang="en-US" sz="2200" b="1" dirty="0"/>
          </a:p>
        </p:txBody>
      </p:sp>
      <p:sp>
        <p:nvSpPr>
          <p:cNvPr id="23" name="TextBox 22"/>
          <p:cNvSpPr txBox="1"/>
          <p:nvPr/>
        </p:nvSpPr>
        <p:spPr>
          <a:xfrm>
            <a:off x="4572000" y="1830420"/>
            <a:ext cx="502388" cy="369332"/>
          </a:xfrm>
          <a:prstGeom prst="rect">
            <a:avLst/>
          </a:prstGeom>
          <a:noFill/>
        </p:spPr>
        <p:txBody>
          <a:bodyPr wrap="square" rtlCol="0">
            <a:spAutoFit/>
          </a:bodyPr>
          <a:lstStyle/>
          <a:p>
            <a:r>
              <a:rPr lang="en-US" b="1" dirty="0" smtClean="0"/>
              <a:t>L-1</a:t>
            </a:r>
            <a:endParaRPr lang="en-US" b="1" dirty="0"/>
          </a:p>
        </p:txBody>
      </p:sp>
      <p:cxnSp>
        <p:nvCxnSpPr>
          <p:cNvPr id="25" name="Straight Connector 24"/>
          <p:cNvCxnSpPr/>
          <p:nvPr/>
        </p:nvCxnSpPr>
        <p:spPr>
          <a:xfrm flipV="1">
            <a:off x="5257800" y="1981200"/>
            <a:ext cx="3125972" cy="59447"/>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V="1">
            <a:off x="6857372" y="3348123"/>
            <a:ext cx="2853440" cy="5582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795284" y="1295400"/>
            <a:ext cx="837314" cy="369332"/>
          </a:xfrm>
          <a:prstGeom prst="rect">
            <a:avLst/>
          </a:prstGeom>
          <a:noFill/>
        </p:spPr>
        <p:txBody>
          <a:bodyPr wrap="square" rtlCol="0">
            <a:spAutoFit/>
          </a:bodyPr>
          <a:lstStyle/>
          <a:p>
            <a:r>
              <a:rPr lang="en-US" b="1" dirty="0" smtClean="0"/>
              <a:t>S=T(r)</a:t>
            </a:r>
            <a:endParaRPr lang="en-US" b="1" dirty="0"/>
          </a:p>
        </p:txBody>
      </p:sp>
      <p:cxnSp>
        <p:nvCxnSpPr>
          <p:cNvPr id="32" name="Straight Connector 31"/>
          <p:cNvCxnSpPr/>
          <p:nvPr/>
        </p:nvCxnSpPr>
        <p:spPr>
          <a:xfrm rot="5400000">
            <a:off x="1508787" y="3724206"/>
            <a:ext cx="1224819" cy="24807"/>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0800000" flipV="1">
            <a:off x="1447800" y="3124200"/>
            <a:ext cx="685799" cy="5619"/>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533400" y="4343400"/>
            <a:ext cx="914397" cy="5618"/>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0800000">
            <a:off x="2133604" y="4343400"/>
            <a:ext cx="1600196" cy="1588"/>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477000" y="5410200"/>
            <a:ext cx="502388" cy="336152"/>
          </a:xfrm>
          <a:prstGeom prst="rect">
            <a:avLst/>
          </a:prstGeom>
          <a:noFill/>
        </p:spPr>
        <p:txBody>
          <a:bodyPr wrap="square" rtlCol="0">
            <a:spAutoFit/>
          </a:bodyPr>
          <a:lstStyle/>
          <a:p>
            <a:r>
              <a:rPr lang="en-US" sz="2200" b="1" dirty="0" smtClean="0"/>
              <a:t>r</a:t>
            </a:r>
            <a:endParaRPr lang="en-US" sz="2200" b="1" dirty="0"/>
          </a:p>
        </p:txBody>
      </p:sp>
      <p:sp>
        <p:nvSpPr>
          <p:cNvPr id="41" name="TextBox 40"/>
          <p:cNvSpPr txBox="1"/>
          <p:nvPr/>
        </p:nvSpPr>
        <p:spPr>
          <a:xfrm>
            <a:off x="4679212" y="3124200"/>
            <a:ext cx="502388" cy="430887"/>
          </a:xfrm>
          <a:prstGeom prst="rect">
            <a:avLst/>
          </a:prstGeom>
          <a:noFill/>
        </p:spPr>
        <p:txBody>
          <a:bodyPr wrap="square" rtlCol="0">
            <a:spAutoFit/>
          </a:bodyPr>
          <a:lstStyle/>
          <a:p>
            <a:r>
              <a:rPr lang="en-US" sz="2200" b="1" dirty="0" smtClean="0"/>
              <a:t>s</a:t>
            </a:r>
            <a:endParaRPr lang="en-US" sz="2200" b="1" dirty="0"/>
          </a:p>
        </p:txBody>
      </p:sp>
      <p:cxnSp>
        <p:nvCxnSpPr>
          <p:cNvPr id="42" name="Straight Connector 41"/>
          <p:cNvCxnSpPr/>
          <p:nvPr/>
        </p:nvCxnSpPr>
        <p:spPr>
          <a:xfrm rot="5400000">
            <a:off x="5498804" y="3264196"/>
            <a:ext cx="1371600" cy="24808"/>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6438900" y="3009900"/>
            <a:ext cx="838200" cy="1"/>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6172200" y="2590800"/>
            <a:ext cx="685799" cy="5619"/>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0800000" flipV="1">
            <a:off x="5181600" y="3962400"/>
            <a:ext cx="990600" cy="838200"/>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5400000">
            <a:off x="6858000" y="1981200"/>
            <a:ext cx="1371600" cy="1371600"/>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flipH="1" flipV="1">
            <a:off x="1905001" y="4572001"/>
            <a:ext cx="457199" cy="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flipH="1" flipV="1">
            <a:off x="1219201" y="4571999"/>
            <a:ext cx="457199" cy="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flipH="1" flipV="1">
            <a:off x="5753101" y="4381501"/>
            <a:ext cx="838199" cy="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flipH="1" flipV="1">
            <a:off x="6134101" y="4152901"/>
            <a:ext cx="1447799" cy="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219200" y="4800600"/>
            <a:ext cx="457200" cy="430887"/>
          </a:xfrm>
          <a:prstGeom prst="rect">
            <a:avLst/>
          </a:prstGeom>
          <a:noFill/>
        </p:spPr>
        <p:txBody>
          <a:bodyPr wrap="square" rtlCol="0">
            <a:spAutoFit/>
          </a:bodyPr>
          <a:lstStyle/>
          <a:p>
            <a:r>
              <a:rPr lang="en-US" sz="2200" b="1" dirty="0" smtClean="0"/>
              <a:t>A</a:t>
            </a:r>
            <a:endParaRPr lang="en-US" sz="2200" b="1" dirty="0"/>
          </a:p>
        </p:txBody>
      </p:sp>
      <p:sp>
        <p:nvSpPr>
          <p:cNvPr id="66" name="TextBox 65"/>
          <p:cNvSpPr txBox="1"/>
          <p:nvPr/>
        </p:nvSpPr>
        <p:spPr>
          <a:xfrm>
            <a:off x="1981200" y="4800600"/>
            <a:ext cx="457200" cy="430887"/>
          </a:xfrm>
          <a:prstGeom prst="rect">
            <a:avLst/>
          </a:prstGeom>
          <a:noFill/>
        </p:spPr>
        <p:txBody>
          <a:bodyPr wrap="square" rtlCol="0">
            <a:spAutoFit/>
          </a:bodyPr>
          <a:lstStyle/>
          <a:p>
            <a:r>
              <a:rPr lang="en-US" sz="2200" b="1" dirty="0" smtClean="0"/>
              <a:t>B</a:t>
            </a:r>
            <a:endParaRPr lang="en-US" sz="2200" b="1" dirty="0"/>
          </a:p>
        </p:txBody>
      </p:sp>
      <p:sp>
        <p:nvSpPr>
          <p:cNvPr id="67" name="TextBox 66"/>
          <p:cNvSpPr txBox="1"/>
          <p:nvPr/>
        </p:nvSpPr>
        <p:spPr>
          <a:xfrm>
            <a:off x="5943600" y="4800600"/>
            <a:ext cx="457200" cy="430887"/>
          </a:xfrm>
          <a:prstGeom prst="rect">
            <a:avLst/>
          </a:prstGeom>
          <a:noFill/>
        </p:spPr>
        <p:txBody>
          <a:bodyPr wrap="square" rtlCol="0">
            <a:spAutoFit/>
          </a:bodyPr>
          <a:lstStyle/>
          <a:p>
            <a:r>
              <a:rPr lang="en-US" sz="2200" b="1" dirty="0" smtClean="0"/>
              <a:t>A</a:t>
            </a:r>
            <a:endParaRPr lang="en-US" sz="2200" b="1" dirty="0"/>
          </a:p>
        </p:txBody>
      </p:sp>
      <p:sp>
        <p:nvSpPr>
          <p:cNvPr id="68" name="TextBox 67"/>
          <p:cNvSpPr txBox="1"/>
          <p:nvPr/>
        </p:nvSpPr>
        <p:spPr>
          <a:xfrm>
            <a:off x="6705600" y="4800600"/>
            <a:ext cx="457200" cy="430887"/>
          </a:xfrm>
          <a:prstGeom prst="rect">
            <a:avLst/>
          </a:prstGeom>
          <a:noFill/>
        </p:spPr>
        <p:txBody>
          <a:bodyPr wrap="square" rtlCol="0">
            <a:spAutoFit/>
          </a:bodyPr>
          <a:lstStyle/>
          <a:p>
            <a:r>
              <a:rPr lang="en-US" sz="2200" b="1" dirty="0" smtClean="0"/>
              <a:t>B</a:t>
            </a:r>
            <a:endParaRPr lang="en-US" sz="2200" b="1" dirty="0"/>
          </a:p>
        </p:txBody>
      </p:sp>
      <p:cxnSp>
        <p:nvCxnSpPr>
          <p:cNvPr id="69" name="Straight Arrow Connector 68"/>
          <p:cNvCxnSpPr/>
          <p:nvPr/>
        </p:nvCxnSpPr>
        <p:spPr>
          <a:xfrm rot="5400000" flipH="1" flipV="1">
            <a:off x="91712" y="2956288"/>
            <a:ext cx="426176"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rot="5400000" flipH="1" flipV="1">
            <a:off x="4587512" y="3032488"/>
            <a:ext cx="426176"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2438400" y="5638800"/>
            <a:ext cx="5334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781800" y="5638800"/>
            <a:ext cx="5334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609600" y="0"/>
            <a:ext cx="8382000" cy="3555088"/>
            <a:chOff x="0" y="1295400"/>
            <a:chExt cx="9372600" cy="4418251"/>
          </a:xfrm>
        </p:grpSpPr>
        <p:cxnSp>
          <p:nvCxnSpPr>
            <p:cNvPr id="5" name="Straight Arrow Connector 4"/>
            <p:cNvCxnSpPr/>
            <p:nvPr/>
          </p:nvCxnSpPr>
          <p:spPr>
            <a:xfrm rot="5400000" flipH="1" flipV="1">
              <a:off x="-1016527" y="3194257"/>
              <a:ext cx="3150054" cy="58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558209" y="4768335"/>
              <a:ext cx="3628360" cy="1239"/>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6567" y="4829021"/>
              <a:ext cx="279105" cy="336152"/>
            </a:xfrm>
            <a:prstGeom prst="rect">
              <a:avLst/>
            </a:prstGeom>
            <a:noFill/>
          </p:spPr>
          <p:txBody>
            <a:bodyPr wrap="square" rtlCol="0">
              <a:spAutoFit/>
            </a:bodyPr>
            <a:lstStyle/>
            <a:p>
              <a:r>
                <a:rPr lang="en-US" sz="2200" b="1" dirty="0" smtClean="0"/>
                <a:t>0</a:t>
              </a:r>
              <a:endParaRPr lang="en-US" sz="2200" b="1" dirty="0"/>
            </a:p>
          </p:txBody>
        </p:sp>
        <p:sp>
          <p:nvSpPr>
            <p:cNvPr id="8" name="TextBox 7"/>
            <p:cNvSpPr txBox="1"/>
            <p:nvPr/>
          </p:nvSpPr>
          <p:spPr>
            <a:xfrm>
              <a:off x="3572539" y="4888468"/>
              <a:ext cx="502388" cy="344253"/>
            </a:xfrm>
            <a:prstGeom prst="rect">
              <a:avLst/>
            </a:prstGeom>
            <a:noFill/>
          </p:spPr>
          <p:txBody>
            <a:bodyPr wrap="square" rtlCol="0">
              <a:spAutoFit/>
            </a:bodyPr>
            <a:lstStyle/>
            <a:p>
              <a:r>
                <a:rPr lang="en-US" sz="1200" b="1" dirty="0" smtClean="0"/>
                <a:t>L-1</a:t>
              </a:r>
              <a:endParaRPr lang="en-US" sz="1200" b="1" dirty="0"/>
            </a:p>
          </p:txBody>
        </p:sp>
        <p:sp>
          <p:nvSpPr>
            <p:cNvPr id="9" name="TextBox 8"/>
            <p:cNvSpPr txBox="1"/>
            <p:nvPr/>
          </p:nvSpPr>
          <p:spPr>
            <a:xfrm>
              <a:off x="2133600" y="5178146"/>
              <a:ext cx="502388" cy="535505"/>
            </a:xfrm>
            <a:prstGeom prst="rect">
              <a:avLst/>
            </a:prstGeom>
            <a:noFill/>
          </p:spPr>
          <p:txBody>
            <a:bodyPr wrap="square" rtlCol="0">
              <a:spAutoFit/>
            </a:bodyPr>
            <a:lstStyle/>
            <a:p>
              <a:r>
                <a:rPr lang="en-US" sz="2200" b="1" dirty="0" smtClean="0"/>
                <a:t>r</a:t>
              </a:r>
              <a:endParaRPr lang="en-US" sz="2200" b="1" dirty="0"/>
            </a:p>
          </p:txBody>
        </p:sp>
        <p:sp>
          <p:nvSpPr>
            <p:cNvPr id="10" name="TextBox 9"/>
            <p:cNvSpPr txBox="1"/>
            <p:nvPr/>
          </p:nvSpPr>
          <p:spPr>
            <a:xfrm>
              <a:off x="0" y="1797241"/>
              <a:ext cx="502388" cy="344253"/>
            </a:xfrm>
            <a:prstGeom prst="rect">
              <a:avLst/>
            </a:prstGeom>
            <a:noFill/>
          </p:spPr>
          <p:txBody>
            <a:bodyPr wrap="square" rtlCol="0">
              <a:spAutoFit/>
            </a:bodyPr>
            <a:lstStyle/>
            <a:p>
              <a:r>
                <a:rPr lang="en-US" sz="1200" b="1" dirty="0" smtClean="0"/>
                <a:t>L-1</a:t>
              </a:r>
              <a:endParaRPr lang="en-US" sz="1200" b="1" dirty="0"/>
            </a:p>
          </p:txBody>
        </p:sp>
        <p:cxnSp>
          <p:nvCxnSpPr>
            <p:cNvPr id="11" name="Straight Connector 10"/>
            <p:cNvCxnSpPr/>
            <p:nvPr/>
          </p:nvCxnSpPr>
          <p:spPr>
            <a:xfrm rot="5400000">
              <a:off x="847794" y="3724206"/>
              <a:ext cx="1224819" cy="24807"/>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58209" y="1916134"/>
              <a:ext cx="3125972" cy="59447"/>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V="1">
              <a:off x="2285372" y="3314944"/>
              <a:ext cx="2853440" cy="5582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2400" y="3124200"/>
              <a:ext cx="381000" cy="369332"/>
            </a:xfrm>
            <a:prstGeom prst="rect">
              <a:avLst/>
            </a:prstGeom>
            <a:noFill/>
          </p:spPr>
          <p:txBody>
            <a:bodyPr wrap="square" rtlCol="0">
              <a:spAutoFit/>
            </a:bodyPr>
            <a:lstStyle/>
            <a:p>
              <a:r>
                <a:rPr lang="en-US" b="1" dirty="0" smtClean="0"/>
                <a:t>S</a:t>
              </a:r>
              <a:endParaRPr lang="en-US" b="1" dirty="0"/>
            </a:p>
          </p:txBody>
        </p:sp>
        <p:cxnSp>
          <p:nvCxnSpPr>
            <p:cNvPr id="18" name="Straight Arrow Connector 17"/>
            <p:cNvCxnSpPr/>
            <p:nvPr/>
          </p:nvCxnSpPr>
          <p:spPr>
            <a:xfrm rot="5400000" flipH="1" flipV="1">
              <a:off x="3555473" y="3227436"/>
              <a:ext cx="3150054" cy="58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130209" y="4801514"/>
              <a:ext cx="3628360" cy="1239"/>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18567" y="4862200"/>
              <a:ext cx="279105" cy="336152"/>
            </a:xfrm>
            <a:prstGeom prst="rect">
              <a:avLst/>
            </a:prstGeom>
            <a:noFill/>
          </p:spPr>
          <p:txBody>
            <a:bodyPr wrap="square" rtlCol="0">
              <a:spAutoFit/>
            </a:bodyPr>
            <a:lstStyle/>
            <a:p>
              <a:r>
                <a:rPr lang="en-US" sz="2200" b="1" dirty="0" smtClean="0"/>
                <a:t>0</a:t>
              </a:r>
              <a:endParaRPr lang="en-US" sz="2200" b="1" dirty="0"/>
            </a:p>
          </p:txBody>
        </p:sp>
        <p:sp>
          <p:nvSpPr>
            <p:cNvPr id="21" name="TextBox 20"/>
            <p:cNvSpPr txBox="1"/>
            <p:nvPr/>
          </p:nvSpPr>
          <p:spPr>
            <a:xfrm>
              <a:off x="8144540" y="4921647"/>
              <a:ext cx="502388" cy="344253"/>
            </a:xfrm>
            <a:prstGeom prst="rect">
              <a:avLst/>
            </a:prstGeom>
            <a:noFill/>
          </p:spPr>
          <p:txBody>
            <a:bodyPr wrap="square" rtlCol="0">
              <a:spAutoFit/>
            </a:bodyPr>
            <a:lstStyle/>
            <a:p>
              <a:r>
                <a:rPr lang="en-US" sz="1200" b="1" dirty="0" smtClean="0"/>
                <a:t>L-1</a:t>
              </a:r>
              <a:endParaRPr lang="en-US" sz="1200" b="1" dirty="0"/>
            </a:p>
          </p:txBody>
        </p:sp>
        <p:sp>
          <p:nvSpPr>
            <p:cNvPr id="22" name="TextBox 21"/>
            <p:cNvSpPr txBox="1"/>
            <p:nvPr/>
          </p:nvSpPr>
          <p:spPr>
            <a:xfrm>
              <a:off x="8870212" y="4585495"/>
              <a:ext cx="502388" cy="336152"/>
            </a:xfrm>
            <a:prstGeom prst="rect">
              <a:avLst/>
            </a:prstGeom>
            <a:noFill/>
          </p:spPr>
          <p:txBody>
            <a:bodyPr wrap="square" rtlCol="0">
              <a:spAutoFit/>
            </a:bodyPr>
            <a:lstStyle/>
            <a:p>
              <a:r>
                <a:rPr lang="en-US" sz="2200" b="1" dirty="0" smtClean="0"/>
                <a:t>r</a:t>
              </a:r>
              <a:endParaRPr lang="en-US" sz="2200" b="1" dirty="0"/>
            </a:p>
          </p:txBody>
        </p:sp>
        <p:sp>
          <p:nvSpPr>
            <p:cNvPr id="23" name="TextBox 22"/>
            <p:cNvSpPr txBox="1"/>
            <p:nvPr/>
          </p:nvSpPr>
          <p:spPr>
            <a:xfrm>
              <a:off x="4571999" y="1830420"/>
              <a:ext cx="502388" cy="344253"/>
            </a:xfrm>
            <a:prstGeom prst="rect">
              <a:avLst/>
            </a:prstGeom>
            <a:noFill/>
          </p:spPr>
          <p:txBody>
            <a:bodyPr wrap="square" rtlCol="0">
              <a:spAutoFit/>
            </a:bodyPr>
            <a:lstStyle/>
            <a:p>
              <a:r>
                <a:rPr lang="en-US" sz="1200" b="1" dirty="0" smtClean="0"/>
                <a:t>L-1</a:t>
              </a:r>
              <a:endParaRPr lang="en-US" sz="1200" b="1" dirty="0"/>
            </a:p>
          </p:txBody>
        </p:sp>
        <p:cxnSp>
          <p:nvCxnSpPr>
            <p:cNvPr id="25" name="Straight Connector 24"/>
            <p:cNvCxnSpPr/>
            <p:nvPr/>
          </p:nvCxnSpPr>
          <p:spPr>
            <a:xfrm flipV="1">
              <a:off x="5257800" y="1981200"/>
              <a:ext cx="3125972" cy="59447"/>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V="1">
              <a:off x="6857372" y="3348123"/>
              <a:ext cx="2853440" cy="5582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795284" y="1295400"/>
              <a:ext cx="837314" cy="369332"/>
            </a:xfrm>
            <a:prstGeom prst="rect">
              <a:avLst/>
            </a:prstGeom>
            <a:noFill/>
          </p:spPr>
          <p:txBody>
            <a:bodyPr wrap="square" rtlCol="0">
              <a:spAutoFit/>
            </a:bodyPr>
            <a:lstStyle/>
            <a:p>
              <a:r>
                <a:rPr lang="en-US" b="1" dirty="0" smtClean="0"/>
                <a:t>S=T(r)</a:t>
              </a:r>
              <a:endParaRPr lang="en-US" b="1" dirty="0"/>
            </a:p>
          </p:txBody>
        </p:sp>
        <p:cxnSp>
          <p:nvCxnSpPr>
            <p:cNvPr id="32" name="Straight Connector 31"/>
            <p:cNvCxnSpPr/>
            <p:nvPr/>
          </p:nvCxnSpPr>
          <p:spPr>
            <a:xfrm rot="5400000">
              <a:off x="1508787" y="3724206"/>
              <a:ext cx="1224819" cy="24807"/>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0800000" flipV="1">
              <a:off x="1447800" y="3124200"/>
              <a:ext cx="685799" cy="5619"/>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533400" y="4343400"/>
              <a:ext cx="914397" cy="5618"/>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0800000">
              <a:off x="2133604" y="4343400"/>
              <a:ext cx="1600196" cy="1588"/>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477000" y="5178145"/>
              <a:ext cx="502388" cy="336152"/>
            </a:xfrm>
            <a:prstGeom prst="rect">
              <a:avLst/>
            </a:prstGeom>
            <a:noFill/>
          </p:spPr>
          <p:txBody>
            <a:bodyPr wrap="square" rtlCol="0">
              <a:spAutoFit/>
            </a:bodyPr>
            <a:lstStyle/>
            <a:p>
              <a:r>
                <a:rPr lang="en-US" sz="2200" b="1" dirty="0" smtClean="0"/>
                <a:t>r</a:t>
              </a:r>
              <a:endParaRPr lang="en-US" sz="2200" b="1" dirty="0"/>
            </a:p>
          </p:txBody>
        </p:sp>
        <p:sp>
          <p:nvSpPr>
            <p:cNvPr id="41" name="TextBox 40"/>
            <p:cNvSpPr txBox="1"/>
            <p:nvPr/>
          </p:nvSpPr>
          <p:spPr>
            <a:xfrm>
              <a:off x="4679212" y="3124200"/>
              <a:ext cx="502388" cy="430887"/>
            </a:xfrm>
            <a:prstGeom prst="rect">
              <a:avLst/>
            </a:prstGeom>
            <a:noFill/>
          </p:spPr>
          <p:txBody>
            <a:bodyPr wrap="square" rtlCol="0">
              <a:spAutoFit/>
            </a:bodyPr>
            <a:lstStyle/>
            <a:p>
              <a:r>
                <a:rPr lang="en-US" sz="2200" b="1" dirty="0" smtClean="0"/>
                <a:t>s</a:t>
              </a:r>
              <a:endParaRPr lang="en-US" sz="2200" b="1" dirty="0"/>
            </a:p>
          </p:txBody>
        </p:sp>
        <p:cxnSp>
          <p:nvCxnSpPr>
            <p:cNvPr id="42" name="Straight Connector 41"/>
            <p:cNvCxnSpPr/>
            <p:nvPr/>
          </p:nvCxnSpPr>
          <p:spPr>
            <a:xfrm rot="5400000">
              <a:off x="5498804" y="3264196"/>
              <a:ext cx="1371600" cy="24808"/>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6438900" y="3009900"/>
              <a:ext cx="838200" cy="1"/>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6172200" y="2590800"/>
              <a:ext cx="685799" cy="5619"/>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0800000" flipV="1">
              <a:off x="5181600" y="3962400"/>
              <a:ext cx="990600" cy="838200"/>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5400000">
              <a:off x="6858000" y="1981200"/>
              <a:ext cx="1371600" cy="1371600"/>
            </a:xfrm>
            <a:prstGeom prst="line">
              <a:avLst/>
            </a:prstGeom>
            <a:ln w="5778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flipH="1" flipV="1">
              <a:off x="1905001" y="4572001"/>
              <a:ext cx="457199" cy="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flipH="1" flipV="1">
              <a:off x="1219201" y="4571999"/>
              <a:ext cx="457199" cy="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flipH="1" flipV="1">
              <a:off x="5753101" y="4381501"/>
              <a:ext cx="838199" cy="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flipH="1" flipV="1">
              <a:off x="6134101" y="4152901"/>
              <a:ext cx="1447799" cy="1"/>
            </a:xfrm>
            <a:prstGeom prst="line">
              <a:avLst/>
            </a:prstGeom>
            <a:ln w="5778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219200" y="4800600"/>
              <a:ext cx="457200" cy="430887"/>
            </a:xfrm>
            <a:prstGeom prst="rect">
              <a:avLst/>
            </a:prstGeom>
            <a:noFill/>
          </p:spPr>
          <p:txBody>
            <a:bodyPr wrap="square" rtlCol="0">
              <a:spAutoFit/>
            </a:bodyPr>
            <a:lstStyle/>
            <a:p>
              <a:r>
                <a:rPr lang="en-US" sz="2200" b="1" dirty="0" smtClean="0"/>
                <a:t>A</a:t>
              </a:r>
              <a:endParaRPr lang="en-US" sz="2200" b="1" dirty="0"/>
            </a:p>
          </p:txBody>
        </p:sp>
        <p:sp>
          <p:nvSpPr>
            <p:cNvPr id="66" name="TextBox 65"/>
            <p:cNvSpPr txBox="1"/>
            <p:nvPr/>
          </p:nvSpPr>
          <p:spPr>
            <a:xfrm>
              <a:off x="1981200" y="4800600"/>
              <a:ext cx="457200" cy="430887"/>
            </a:xfrm>
            <a:prstGeom prst="rect">
              <a:avLst/>
            </a:prstGeom>
            <a:noFill/>
          </p:spPr>
          <p:txBody>
            <a:bodyPr wrap="square" rtlCol="0">
              <a:spAutoFit/>
            </a:bodyPr>
            <a:lstStyle/>
            <a:p>
              <a:r>
                <a:rPr lang="en-US" sz="2200" b="1" dirty="0" smtClean="0"/>
                <a:t>B</a:t>
              </a:r>
              <a:endParaRPr lang="en-US" sz="2200" b="1" dirty="0"/>
            </a:p>
          </p:txBody>
        </p:sp>
        <p:sp>
          <p:nvSpPr>
            <p:cNvPr id="67" name="TextBox 66"/>
            <p:cNvSpPr txBox="1"/>
            <p:nvPr/>
          </p:nvSpPr>
          <p:spPr>
            <a:xfrm>
              <a:off x="5943600" y="4800600"/>
              <a:ext cx="457200" cy="430887"/>
            </a:xfrm>
            <a:prstGeom prst="rect">
              <a:avLst/>
            </a:prstGeom>
            <a:noFill/>
          </p:spPr>
          <p:txBody>
            <a:bodyPr wrap="square" rtlCol="0">
              <a:spAutoFit/>
            </a:bodyPr>
            <a:lstStyle/>
            <a:p>
              <a:r>
                <a:rPr lang="en-US" sz="2200" b="1" dirty="0" smtClean="0"/>
                <a:t>A</a:t>
              </a:r>
              <a:endParaRPr lang="en-US" sz="2200" b="1" dirty="0"/>
            </a:p>
          </p:txBody>
        </p:sp>
        <p:sp>
          <p:nvSpPr>
            <p:cNvPr id="68" name="TextBox 67"/>
            <p:cNvSpPr txBox="1"/>
            <p:nvPr/>
          </p:nvSpPr>
          <p:spPr>
            <a:xfrm>
              <a:off x="6705600" y="4800600"/>
              <a:ext cx="457200" cy="430887"/>
            </a:xfrm>
            <a:prstGeom prst="rect">
              <a:avLst/>
            </a:prstGeom>
            <a:noFill/>
          </p:spPr>
          <p:txBody>
            <a:bodyPr wrap="square" rtlCol="0">
              <a:spAutoFit/>
            </a:bodyPr>
            <a:lstStyle/>
            <a:p>
              <a:r>
                <a:rPr lang="en-US" sz="2200" b="1" dirty="0" smtClean="0"/>
                <a:t>B</a:t>
              </a:r>
              <a:endParaRPr lang="en-US" sz="2200" b="1" dirty="0"/>
            </a:p>
          </p:txBody>
        </p:sp>
        <p:cxnSp>
          <p:nvCxnSpPr>
            <p:cNvPr id="69" name="Straight Arrow Connector 68"/>
            <p:cNvCxnSpPr/>
            <p:nvPr/>
          </p:nvCxnSpPr>
          <p:spPr>
            <a:xfrm rot="5400000" flipH="1" flipV="1">
              <a:off x="91712" y="2956288"/>
              <a:ext cx="426176"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rot="5400000" flipH="1" flipV="1">
              <a:off x="4587512" y="3032488"/>
              <a:ext cx="426176"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2438400" y="5460661"/>
              <a:ext cx="5334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781800" y="5462248"/>
              <a:ext cx="5334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64514" name="Picture 2"/>
          <p:cNvPicPr>
            <a:picLocks noChangeAspect="1" noChangeArrowheads="1"/>
          </p:cNvPicPr>
          <p:nvPr/>
        </p:nvPicPr>
        <p:blipFill>
          <a:blip r:embed="rId2"/>
          <a:srcRect/>
          <a:stretch>
            <a:fillRect/>
          </a:stretch>
        </p:blipFill>
        <p:spPr bwMode="auto">
          <a:xfrm>
            <a:off x="909646" y="3581400"/>
            <a:ext cx="3319110" cy="3124200"/>
          </a:xfrm>
          <a:prstGeom prst="rect">
            <a:avLst/>
          </a:prstGeom>
          <a:noFill/>
          <a:ln w="9525">
            <a:noFill/>
            <a:miter lim="800000"/>
            <a:headEnd/>
            <a:tailEnd/>
          </a:ln>
          <a:effectLst/>
        </p:spPr>
      </p:pic>
      <p:pic>
        <p:nvPicPr>
          <p:cNvPr id="64515" name="Picture 3"/>
          <p:cNvPicPr>
            <a:picLocks noChangeAspect="1" noChangeArrowheads="1"/>
          </p:cNvPicPr>
          <p:nvPr/>
        </p:nvPicPr>
        <p:blipFill>
          <a:blip r:embed="rId3"/>
          <a:srcRect/>
          <a:stretch>
            <a:fillRect/>
          </a:stretch>
        </p:blipFill>
        <p:spPr bwMode="auto">
          <a:xfrm>
            <a:off x="5105400" y="3581400"/>
            <a:ext cx="3176708" cy="3124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4"/>
          <p:cNvPicPr>
            <a:picLocks noGrp="1" noChangeAspect="1" noChangeArrowheads="1"/>
          </p:cNvPicPr>
          <p:nvPr>
            <p:ph/>
          </p:nvPr>
        </p:nvPicPr>
        <p:blipFill>
          <a:blip r:embed="rId2"/>
          <a:srcRect/>
          <a:stretch>
            <a:fillRect/>
          </a:stretch>
        </p:blipFill>
        <p:spPr>
          <a:xfrm>
            <a:off x="762000" y="685800"/>
            <a:ext cx="7601964" cy="5562600"/>
          </a:xfr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7200" y="274638"/>
            <a:ext cx="8382000" cy="487362"/>
          </a:xfrm>
        </p:spPr>
        <p:txBody>
          <a:bodyPr>
            <a:normAutofit fontScale="90000"/>
          </a:bodyPr>
          <a:lstStyle/>
          <a:p>
            <a:pPr eaLnBrk="1" hangingPunct="1"/>
            <a:r>
              <a:rPr lang="en-US" sz="3200" b="1" smtClean="0"/>
              <a:t>Bit Plane Slicing</a:t>
            </a:r>
          </a:p>
        </p:txBody>
      </p:sp>
      <p:sp>
        <p:nvSpPr>
          <p:cNvPr id="61443" name="Rectangle 3"/>
          <p:cNvSpPr>
            <a:spLocks noGrp="1" noChangeArrowheads="1"/>
          </p:cNvSpPr>
          <p:nvPr>
            <p:ph type="body" idx="1"/>
          </p:nvPr>
        </p:nvSpPr>
        <p:spPr>
          <a:xfrm>
            <a:off x="457200" y="914400"/>
            <a:ext cx="8382000" cy="5638800"/>
          </a:xfrm>
        </p:spPr>
        <p:txBody>
          <a:bodyPr/>
          <a:lstStyle/>
          <a:p>
            <a:pPr algn="just" eaLnBrk="1" hangingPunct="1"/>
            <a:r>
              <a:rPr lang="en-US" sz="2000" smtClean="0"/>
              <a:t>It refers to highlighting the contribution made to total image appearance by specific bits.</a:t>
            </a:r>
          </a:p>
          <a:p>
            <a:pPr algn="just" eaLnBrk="1" hangingPunct="1"/>
            <a:endParaRPr lang="en-US" sz="2000" smtClean="0"/>
          </a:p>
          <a:p>
            <a:pPr algn="just" eaLnBrk="1" hangingPunct="1"/>
            <a:r>
              <a:rPr lang="en-US" sz="2000" smtClean="0"/>
              <a:t>Suppose that each pixel in an image is represented by 8 bits.</a:t>
            </a:r>
          </a:p>
          <a:p>
            <a:pPr algn="just" eaLnBrk="1" hangingPunct="1"/>
            <a:endParaRPr lang="en-US" sz="2000" smtClean="0"/>
          </a:p>
          <a:p>
            <a:pPr algn="just" eaLnBrk="1" hangingPunct="1"/>
            <a:r>
              <a:rPr lang="en-US" sz="2000" smtClean="0"/>
              <a:t>Image then may be thought as an image composed of eight 1-bit planes, ranging from bit plane 0 for least significant bit to bit plane 7 for most significant bit.</a:t>
            </a:r>
          </a:p>
          <a:p>
            <a:pPr algn="just" eaLnBrk="1" hangingPunct="1"/>
            <a:endParaRPr lang="en-US" sz="2000" smtClean="0"/>
          </a:p>
          <a:p>
            <a:pPr algn="just" eaLnBrk="1" hangingPunct="1"/>
            <a:r>
              <a:rPr lang="en-US" sz="2000" smtClean="0"/>
              <a:t>Higher order bits (top four) contains majority of visually significant data. </a:t>
            </a:r>
          </a:p>
          <a:p>
            <a:pPr algn="just" eaLnBrk="1" hangingPunct="1"/>
            <a:endParaRPr lang="en-US" sz="2000" smtClean="0"/>
          </a:p>
          <a:p>
            <a:pPr algn="just" eaLnBrk="1" hangingPunct="1"/>
            <a:r>
              <a:rPr lang="en-US" sz="2000" smtClean="0"/>
              <a:t>Bit plane slicing is useful for</a:t>
            </a:r>
          </a:p>
          <a:p>
            <a:pPr lvl="1" algn="just" eaLnBrk="1" hangingPunct="1"/>
            <a:r>
              <a:rPr lang="en-US" sz="1800" smtClean="0"/>
              <a:t>Analyzing the relative importance played by each bit of an image.</a:t>
            </a:r>
          </a:p>
          <a:p>
            <a:pPr lvl="1" algn="just" eaLnBrk="1" hangingPunct="1"/>
            <a:r>
              <a:rPr lang="en-US" sz="1800" smtClean="0"/>
              <a:t>For image compression.</a:t>
            </a:r>
          </a:p>
          <a:p>
            <a:pPr eaLnBrk="1" hangingPunct="1"/>
            <a:endParaRPr lang="en-US" sz="2000" smtClean="0"/>
          </a:p>
          <a:p>
            <a:pPr eaLnBrk="1" hangingPunct="1"/>
            <a:endParaRPr lang="en-US" sz="2000" smtClean="0"/>
          </a:p>
          <a:p>
            <a:pPr eaLnBrk="1" hangingPunct="1"/>
            <a:endParaRPr lang="en-US" sz="200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sz="3200" b="1" smtClean="0"/>
              <a:t>Bit Plane Slicing (contd..)</a:t>
            </a:r>
          </a:p>
        </p:txBody>
      </p:sp>
      <p:sp>
        <p:nvSpPr>
          <p:cNvPr id="62467" name="Rectangle 3"/>
          <p:cNvSpPr>
            <a:spLocks noGrp="1" noChangeArrowheads="1"/>
          </p:cNvSpPr>
          <p:nvPr>
            <p:ph type="body" sz="half" idx="2"/>
          </p:nvPr>
        </p:nvSpPr>
        <p:spPr>
          <a:xfrm>
            <a:off x="457200" y="3938588"/>
            <a:ext cx="8305800" cy="2614612"/>
          </a:xfrm>
        </p:spPr>
        <p:txBody>
          <a:bodyPr/>
          <a:lstStyle/>
          <a:p>
            <a:pPr algn="just" eaLnBrk="1" hangingPunct="1"/>
            <a:r>
              <a:rPr lang="en-US" sz="2000" smtClean="0"/>
              <a:t>Binary image for bit plane 7 can be obtained by processing the input image with thresholding gray level transformation function that </a:t>
            </a:r>
          </a:p>
          <a:p>
            <a:pPr lvl="1" algn="just" eaLnBrk="1" hangingPunct="1"/>
            <a:r>
              <a:rPr lang="en-US" sz="2000" smtClean="0"/>
              <a:t>Maps all levels in the image between 0 – 127 at one levels (for example 0), and </a:t>
            </a:r>
          </a:p>
          <a:p>
            <a:pPr lvl="1" algn="just" eaLnBrk="1" hangingPunct="1"/>
            <a:r>
              <a:rPr lang="en-US" sz="2000" smtClean="0"/>
              <a:t>Maps all levels between 129 and 255 to another (for example, 255)</a:t>
            </a:r>
          </a:p>
          <a:p>
            <a:pPr eaLnBrk="1" hangingPunct="1"/>
            <a:endParaRPr lang="en-US" sz="2000" smtClean="0"/>
          </a:p>
          <a:p>
            <a:pPr eaLnBrk="1" hangingPunct="1"/>
            <a:endParaRPr lang="en-US" sz="1800" smtClean="0"/>
          </a:p>
          <a:p>
            <a:pPr eaLnBrk="1" hangingPunct="1"/>
            <a:endParaRPr lang="en-US" sz="1800" smtClean="0"/>
          </a:p>
        </p:txBody>
      </p:sp>
      <p:pic>
        <p:nvPicPr>
          <p:cNvPr id="62468" name="Picture 5"/>
          <p:cNvPicPr>
            <a:picLocks noGrp="1" noChangeAspect="1" noChangeArrowheads="1"/>
          </p:cNvPicPr>
          <p:nvPr>
            <p:ph sz="half" idx="1"/>
          </p:nvPr>
        </p:nvPicPr>
        <p:blipFill>
          <a:blip r:embed="rId2"/>
          <a:srcRect/>
          <a:stretch>
            <a:fillRect/>
          </a:stretch>
        </p:blipFill>
        <p:spPr>
          <a:xfrm>
            <a:off x="1524000" y="1447800"/>
            <a:ext cx="6019800" cy="1836738"/>
          </a:xfr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p:cNvPicPr>
            <a:picLocks noGrp="1" noChangeAspect="1" noChangeArrowheads="1"/>
          </p:cNvPicPr>
          <p:nvPr>
            <p:ph/>
          </p:nvPr>
        </p:nvPicPr>
        <p:blipFill>
          <a:blip r:embed="rId2"/>
          <a:srcRect/>
          <a:stretch>
            <a:fillRect/>
          </a:stretch>
        </p:blipFill>
        <p:spPr>
          <a:xfrm>
            <a:off x="1828800" y="1905000"/>
            <a:ext cx="5440363" cy="3738563"/>
          </a:xfrm>
          <a:noFill/>
        </p:spPr>
      </p:pic>
      <p:sp>
        <p:nvSpPr>
          <p:cNvPr id="63491" name="Rectangle 6"/>
          <p:cNvSpPr>
            <a:spLocks noChangeArrowheads="1"/>
          </p:cNvSpPr>
          <p:nvPr/>
        </p:nvSpPr>
        <p:spPr bwMode="auto">
          <a:xfrm>
            <a:off x="457200" y="274638"/>
            <a:ext cx="8229600" cy="1143000"/>
          </a:xfrm>
          <a:prstGeom prst="rect">
            <a:avLst/>
          </a:prstGeom>
          <a:noFill/>
          <a:ln w="9525">
            <a:noFill/>
            <a:miter lim="800000"/>
            <a:headEnd/>
            <a:tailEnd/>
          </a:ln>
        </p:spPr>
        <p:txBody>
          <a:bodyPr anchor="ctr"/>
          <a:lstStyle/>
          <a:p>
            <a:pPr algn="ctr"/>
            <a:r>
              <a:rPr lang="en-US" sz="3200">
                <a:solidFill>
                  <a:schemeClr val="tx2"/>
                </a:solidFill>
              </a:rPr>
              <a:t>Bit Plane Slicing (contd..)</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p:cNvSpPr>
            <a:spLocks noGrp="1" noChangeArrowheads="1"/>
          </p:cNvSpPr>
          <p:nvPr>
            <p:ph type="title"/>
          </p:nvPr>
        </p:nvSpPr>
        <p:spPr/>
        <p:txBody>
          <a:bodyPr/>
          <a:lstStyle/>
          <a:p>
            <a:pPr eaLnBrk="1" hangingPunct="1"/>
            <a:r>
              <a:rPr lang="en-US" sz="3600" b="1" smtClean="0"/>
              <a:t>Bit Plane Slicing (contd..)</a:t>
            </a:r>
          </a:p>
        </p:txBody>
      </p:sp>
      <p:pic>
        <p:nvPicPr>
          <p:cNvPr id="64515" name="Picture 4"/>
          <p:cNvPicPr>
            <a:picLocks noGrp="1" noChangeAspect="1" noChangeArrowheads="1"/>
          </p:cNvPicPr>
          <p:nvPr>
            <p:ph idx="1"/>
          </p:nvPr>
        </p:nvPicPr>
        <p:blipFill>
          <a:blip r:embed="rId2"/>
          <a:srcRect/>
          <a:stretch>
            <a:fillRect/>
          </a:stretch>
        </p:blipFill>
        <p:spPr>
          <a:xfrm>
            <a:off x="1981200" y="1600200"/>
            <a:ext cx="5011738" cy="5257800"/>
          </a:xfr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87962"/>
          </a:xfrm>
        </p:spPr>
        <p:txBody>
          <a:bodyPr/>
          <a:lstStyle/>
          <a:p>
            <a:r>
              <a:rPr lang="en-US" b="1" dirty="0" smtClean="0"/>
              <a:t>THANK YOU…..</a:t>
            </a:r>
            <a:br>
              <a:rPr lang="en-US" b="1" dirty="0" smtClean="0"/>
            </a:br>
            <a:r>
              <a:rPr lang="en-US" b="1" dirty="0" smtClean="0"/>
              <a:t/>
            </a:r>
            <a:br>
              <a:rPr lang="en-US" b="1" dirty="0" smtClean="0"/>
            </a:br>
            <a:r>
              <a:rPr lang="en-US" b="1" dirty="0" smtClean="0"/>
              <a:t>Any Questions ???</a:t>
            </a:r>
            <a:endParaRPr lang="en-US"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685800" y="152400"/>
            <a:ext cx="8077200" cy="639763"/>
          </a:xfrm>
        </p:spPr>
        <p:txBody>
          <a:bodyPr/>
          <a:lstStyle/>
          <a:p>
            <a:pPr eaLnBrk="1" hangingPunct="1"/>
            <a:r>
              <a:rPr lang="en-US" sz="3200" b="1" smtClean="0"/>
              <a:t>Histogram Processing</a:t>
            </a:r>
          </a:p>
        </p:txBody>
      </p:sp>
      <p:sp>
        <p:nvSpPr>
          <p:cNvPr id="65539" name="Rectangle 3"/>
          <p:cNvSpPr>
            <a:spLocks noGrp="1" noChangeArrowheads="1"/>
          </p:cNvSpPr>
          <p:nvPr>
            <p:ph type="body" idx="1"/>
          </p:nvPr>
        </p:nvSpPr>
        <p:spPr>
          <a:xfrm>
            <a:off x="152400" y="990600"/>
            <a:ext cx="8763000" cy="5638800"/>
          </a:xfrm>
        </p:spPr>
        <p:txBody>
          <a:bodyPr/>
          <a:lstStyle/>
          <a:p>
            <a:pPr eaLnBrk="1" hangingPunct="1"/>
            <a:r>
              <a:rPr lang="en-US" sz="2200" smtClean="0"/>
              <a:t>The </a:t>
            </a:r>
            <a:r>
              <a:rPr lang="en-US" sz="2200" b="1" smtClean="0"/>
              <a:t>histogram </a:t>
            </a:r>
            <a:r>
              <a:rPr lang="en-US" sz="2200" smtClean="0"/>
              <a:t>of a digital image with gray levels from 0 to L-1 is a discrete function </a:t>
            </a:r>
          </a:p>
          <a:p>
            <a:pPr algn="ctr" eaLnBrk="1" hangingPunct="1">
              <a:buFontTx/>
              <a:buNone/>
            </a:pPr>
            <a:r>
              <a:rPr lang="en-US" sz="2200" smtClean="0"/>
              <a:t>h(r</a:t>
            </a:r>
            <a:r>
              <a:rPr lang="en-US" sz="2200" baseline="-25000" smtClean="0"/>
              <a:t>k</a:t>
            </a:r>
            <a:r>
              <a:rPr lang="en-US" sz="2200" smtClean="0"/>
              <a:t>)=n</a:t>
            </a:r>
            <a:r>
              <a:rPr lang="en-US" sz="2200" baseline="-25000" smtClean="0"/>
              <a:t>k</a:t>
            </a:r>
            <a:r>
              <a:rPr lang="en-US" sz="2200" smtClean="0"/>
              <a:t>,</a:t>
            </a:r>
          </a:p>
          <a:p>
            <a:pPr eaLnBrk="1" hangingPunct="1">
              <a:buFontTx/>
              <a:buNone/>
            </a:pPr>
            <a:r>
              <a:rPr lang="en-US" sz="2200" smtClean="0"/>
              <a:t>	where,</a:t>
            </a:r>
          </a:p>
          <a:p>
            <a:pPr marL="669925" lvl="1" indent="-325438" eaLnBrk="1" hangingPunct="1">
              <a:buFontTx/>
              <a:buNone/>
            </a:pPr>
            <a:r>
              <a:rPr lang="en-US" sz="2200" smtClean="0"/>
              <a:t>		r</a:t>
            </a:r>
            <a:r>
              <a:rPr lang="en-US" sz="2200" baseline="-25000" smtClean="0"/>
              <a:t>k</a:t>
            </a:r>
            <a:r>
              <a:rPr lang="en-US" sz="2200" smtClean="0"/>
              <a:t> is the kth gray level,</a:t>
            </a:r>
          </a:p>
          <a:p>
            <a:pPr marL="669925" lvl="1" indent="-325438" eaLnBrk="1" hangingPunct="1">
              <a:buFontTx/>
              <a:buNone/>
            </a:pPr>
            <a:r>
              <a:rPr lang="en-US" sz="2200" smtClean="0"/>
              <a:t>		n</a:t>
            </a:r>
            <a:r>
              <a:rPr lang="en-US" sz="2200" baseline="-25000" smtClean="0"/>
              <a:t>k</a:t>
            </a:r>
            <a:r>
              <a:rPr lang="en-US" sz="2200" smtClean="0"/>
              <a:t> is the number of pixels in the image having gray level r</a:t>
            </a:r>
            <a:r>
              <a:rPr lang="en-US" sz="2200" baseline="-25000" smtClean="0"/>
              <a:t>k</a:t>
            </a:r>
            <a:r>
              <a:rPr lang="en-US" sz="2200" smtClean="0"/>
              <a:t>.</a:t>
            </a:r>
          </a:p>
          <a:p>
            <a:pPr marL="669925" lvl="1" indent="-325438" eaLnBrk="1" hangingPunct="1">
              <a:buFontTx/>
              <a:buNone/>
            </a:pPr>
            <a:endParaRPr lang="en-US" sz="2200" baseline="-25000" smtClean="0"/>
          </a:p>
          <a:p>
            <a:pPr eaLnBrk="1" hangingPunct="1"/>
            <a:r>
              <a:rPr lang="en-US" sz="2200" b="1" smtClean="0"/>
              <a:t>Normalized histogram</a:t>
            </a:r>
          </a:p>
          <a:p>
            <a:pPr algn="ctr" eaLnBrk="1" hangingPunct="1">
              <a:buFontTx/>
              <a:buNone/>
            </a:pPr>
            <a:r>
              <a:rPr lang="en-US" sz="2200" smtClean="0"/>
              <a:t>p(r</a:t>
            </a:r>
            <a:r>
              <a:rPr lang="en-US" sz="2200" baseline="-25000" smtClean="0"/>
              <a:t>k</a:t>
            </a:r>
            <a:r>
              <a:rPr lang="en-US" sz="2200" smtClean="0"/>
              <a:t>)=n</a:t>
            </a:r>
            <a:r>
              <a:rPr lang="en-US" sz="2200" baseline="-25000" smtClean="0"/>
              <a:t>k</a:t>
            </a:r>
            <a:r>
              <a:rPr lang="en-US" sz="2200" smtClean="0"/>
              <a:t>/n</a:t>
            </a:r>
          </a:p>
          <a:p>
            <a:pPr eaLnBrk="1" hangingPunct="1">
              <a:buFontTx/>
              <a:buNone/>
            </a:pPr>
            <a:r>
              <a:rPr lang="en-US" sz="2200" smtClean="0"/>
              <a:t>	where, </a:t>
            </a:r>
          </a:p>
          <a:p>
            <a:pPr eaLnBrk="1" hangingPunct="1">
              <a:buFontTx/>
              <a:buNone/>
            </a:pPr>
            <a:r>
              <a:rPr lang="en-US" sz="2200" smtClean="0"/>
              <a:t>		n is the total number of pixels in the image and </a:t>
            </a:r>
          </a:p>
          <a:p>
            <a:pPr marL="669925" lvl="1" indent="-325438" eaLnBrk="1" hangingPunct="1">
              <a:buFontTx/>
              <a:buNone/>
            </a:pPr>
            <a:r>
              <a:rPr lang="en-US" sz="2200" smtClean="0"/>
              <a:t>		k = 0, 1, 2, …, L-1</a:t>
            </a:r>
          </a:p>
          <a:p>
            <a:pPr marL="669925" lvl="1" indent="-325438" eaLnBrk="1" hangingPunct="1">
              <a:buFontTx/>
              <a:buNone/>
            </a:pPr>
            <a:endParaRPr lang="en-US" sz="2200" smtClean="0"/>
          </a:p>
          <a:p>
            <a:pPr eaLnBrk="1" hangingPunct="1">
              <a:buFontTx/>
              <a:buNone/>
            </a:pPr>
            <a:r>
              <a:rPr lang="en-US" sz="2200" smtClean="0"/>
              <a:t>	</a:t>
            </a:r>
            <a:r>
              <a:rPr lang="en-US" sz="2200" b="1" i="1" smtClean="0"/>
              <a:t>Note</a:t>
            </a:r>
            <a:r>
              <a:rPr lang="en-US" sz="2200" smtClean="0"/>
              <a:t>: sum of all components of normalized histogram is equal to 1</a:t>
            </a:r>
          </a:p>
          <a:p>
            <a:pPr marL="669925" lvl="1" indent="-325438" eaLnBrk="1" hangingPunct="1">
              <a:buFontTx/>
              <a:buNone/>
            </a:pPr>
            <a:endParaRPr lang="en-US" sz="220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914400"/>
          </a:xfrm>
        </p:spPr>
        <p:txBody>
          <a:bodyPr>
            <a:normAutofit/>
          </a:bodyPr>
          <a:lstStyle/>
          <a:p>
            <a:r>
              <a:rPr lang="en-US" sz="3500" b="1" dirty="0" smtClean="0"/>
              <a:t>Different Enhancement   Techniques</a:t>
            </a:r>
          </a:p>
        </p:txBody>
      </p:sp>
      <p:sp>
        <p:nvSpPr>
          <p:cNvPr id="3" name="Content Placeholder 2"/>
          <p:cNvSpPr>
            <a:spLocks noGrp="1"/>
          </p:cNvSpPr>
          <p:nvPr>
            <p:ph idx="1"/>
          </p:nvPr>
        </p:nvSpPr>
        <p:spPr>
          <a:xfrm>
            <a:off x="228600" y="990600"/>
            <a:ext cx="8686800" cy="5867400"/>
          </a:xfrm>
        </p:spPr>
        <p:txBody>
          <a:bodyPr>
            <a:normAutofit fontScale="92500" lnSpcReduction="10000"/>
          </a:bodyPr>
          <a:lstStyle/>
          <a:p>
            <a:pPr marL="0" indent="0">
              <a:buNone/>
            </a:pPr>
            <a:r>
              <a:rPr lang="en-US" i="1" dirty="0" smtClean="0"/>
              <a:t>Enhancement technique fall under TWO broad categories:</a:t>
            </a:r>
          </a:p>
          <a:p>
            <a:pPr marL="0" indent="0">
              <a:buNone/>
            </a:pPr>
            <a:endParaRPr lang="en-US" i="1" dirty="0" smtClean="0"/>
          </a:p>
          <a:p>
            <a:pPr marL="514350" indent="-514350">
              <a:buFont typeface="+mj-lt"/>
              <a:buAutoNum type="arabicPeriod"/>
            </a:pPr>
            <a:r>
              <a:rPr lang="en-US" i="1" dirty="0" smtClean="0"/>
              <a:t> Spatial Domain Technique </a:t>
            </a:r>
          </a:p>
          <a:p>
            <a:pPr marL="465138" lvl="1" indent="-7938" algn="just"/>
            <a:r>
              <a:rPr lang="en-US" sz="2200" dirty="0" smtClean="0"/>
              <a:t>It refers to the image plane itself</a:t>
            </a:r>
          </a:p>
          <a:p>
            <a:pPr marL="465138" lvl="1" indent="-7938" algn="just"/>
            <a:r>
              <a:rPr lang="en-US" sz="2200" dirty="0" smtClean="0"/>
              <a:t>approaches in this category are based on direct manipulation of pixels in an image.</a:t>
            </a:r>
          </a:p>
          <a:p>
            <a:pPr marL="514350" indent="-514350">
              <a:buFont typeface="+mj-lt"/>
              <a:buAutoNum type="arabicPeriod"/>
            </a:pPr>
            <a:r>
              <a:rPr lang="en-US" i="1" dirty="0" smtClean="0"/>
              <a:t> Frequency Domain Technique</a:t>
            </a:r>
          </a:p>
          <a:p>
            <a:pPr marL="465138" lvl="1" indent="-7938" algn="just"/>
            <a:r>
              <a:rPr lang="en-US" sz="2200" dirty="0" smtClean="0"/>
              <a:t>Approaches in this category are based on modifying the Fourier Transform of an image.</a:t>
            </a:r>
          </a:p>
          <a:p>
            <a:pPr marL="465138" lvl="1" indent="-7938" algn="just"/>
            <a:r>
              <a:rPr lang="en-US" sz="2200" dirty="0" smtClean="0"/>
              <a:t> Take inverse Fourier Transform of modified coefficient to obtain enhanced image.</a:t>
            </a:r>
          </a:p>
          <a:p>
            <a:pPr marL="465138" lvl="1" indent="-7938" algn="just"/>
            <a:endParaRPr lang="en-US" sz="2200" dirty="0" smtClean="0"/>
          </a:p>
          <a:p>
            <a:pPr marL="0" indent="0">
              <a:buNone/>
            </a:pPr>
            <a:r>
              <a:rPr lang="en-US" sz="2600" dirty="0" smtClean="0"/>
              <a:t>Note: </a:t>
            </a:r>
            <a:r>
              <a:rPr lang="en-US" sz="2600" i="1" dirty="0" smtClean="0"/>
              <a:t>When an image is processed for visual interpretation, the viewer is the ultimate judge of how well a particular method works.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body" sz="half" idx="1"/>
          </p:nvPr>
        </p:nvSpPr>
        <p:spPr>
          <a:xfrm>
            <a:off x="304800" y="304800"/>
            <a:ext cx="4648200" cy="6248400"/>
          </a:xfrm>
        </p:spPr>
        <p:txBody>
          <a:bodyPr/>
          <a:lstStyle/>
          <a:p>
            <a:pPr algn="just" eaLnBrk="1" hangingPunct="1">
              <a:lnSpc>
                <a:spcPct val="90000"/>
              </a:lnSpc>
            </a:pPr>
            <a:r>
              <a:rPr lang="en-US" sz="2200" smtClean="0"/>
              <a:t>Figure shows the pollen image with four basic gray level characteristics: dark, Light, Low contrast and High contrast.</a:t>
            </a:r>
          </a:p>
          <a:p>
            <a:pPr algn="just" eaLnBrk="1" hangingPunct="1">
              <a:lnSpc>
                <a:spcPct val="90000"/>
              </a:lnSpc>
            </a:pPr>
            <a:endParaRPr lang="en-US" sz="2200" smtClean="0"/>
          </a:p>
          <a:p>
            <a:pPr algn="just" eaLnBrk="1" hangingPunct="1">
              <a:lnSpc>
                <a:spcPct val="90000"/>
              </a:lnSpc>
            </a:pPr>
            <a:r>
              <a:rPr lang="en-US" sz="2200" smtClean="0"/>
              <a:t>The right side of the figure shows the histogram corresponding to the images.</a:t>
            </a:r>
          </a:p>
          <a:p>
            <a:pPr algn="just" eaLnBrk="1" hangingPunct="1">
              <a:lnSpc>
                <a:spcPct val="90000"/>
              </a:lnSpc>
            </a:pPr>
            <a:endParaRPr lang="en-US" sz="2200" smtClean="0"/>
          </a:p>
          <a:p>
            <a:pPr algn="just" eaLnBrk="1" hangingPunct="1">
              <a:lnSpc>
                <a:spcPct val="90000"/>
              </a:lnSpc>
            </a:pPr>
            <a:r>
              <a:rPr lang="en-US" sz="2200" smtClean="0"/>
              <a:t>The histogram plots are plots of h(r</a:t>
            </a:r>
            <a:r>
              <a:rPr lang="en-US" sz="2200" baseline="-25000" smtClean="0"/>
              <a:t>k</a:t>
            </a:r>
            <a:r>
              <a:rPr lang="en-US" sz="2200" smtClean="0"/>
              <a:t>) versus r</a:t>
            </a:r>
            <a:r>
              <a:rPr lang="en-US" sz="2200" baseline="-25000" smtClean="0"/>
              <a:t>k</a:t>
            </a:r>
            <a:r>
              <a:rPr lang="en-US" sz="2200" smtClean="0"/>
              <a:t> or p(r</a:t>
            </a:r>
            <a:r>
              <a:rPr lang="en-US" sz="2200" baseline="-25000" smtClean="0"/>
              <a:t>k</a:t>
            </a:r>
            <a:r>
              <a:rPr lang="en-US" sz="2200" smtClean="0"/>
              <a:t>) versus r</a:t>
            </a:r>
            <a:r>
              <a:rPr lang="en-US" sz="2200" baseline="-25000" smtClean="0"/>
              <a:t>k</a:t>
            </a:r>
            <a:r>
              <a:rPr lang="en-US" sz="2200" smtClean="0"/>
              <a:t>.</a:t>
            </a:r>
          </a:p>
          <a:p>
            <a:pPr algn="just" eaLnBrk="1" hangingPunct="1">
              <a:lnSpc>
                <a:spcPct val="90000"/>
              </a:lnSpc>
            </a:pPr>
            <a:endParaRPr lang="en-US" sz="2200" smtClean="0"/>
          </a:p>
          <a:p>
            <a:pPr algn="just" eaLnBrk="1" hangingPunct="1">
              <a:lnSpc>
                <a:spcPct val="90000"/>
              </a:lnSpc>
            </a:pPr>
            <a:r>
              <a:rPr lang="en-US" sz="2200" smtClean="0"/>
              <a:t>An image whose pixels tend occupy the entire range of possible gray levels and in addition tend to be distributed uniformly, will have an high contrast and will exhibit large variety of gray tones. </a:t>
            </a:r>
          </a:p>
        </p:txBody>
      </p:sp>
      <p:pic>
        <p:nvPicPr>
          <p:cNvPr id="66563" name="Picture 3"/>
          <p:cNvPicPr>
            <a:picLocks noGrp="1" noChangeAspect="1" noChangeArrowheads="1"/>
          </p:cNvPicPr>
          <p:nvPr>
            <p:ph sz="half" idx="2"/>
          </p:nvPr>
        </p:nvPicPr>
        <p:blipFill>
          <a:blip r:embed="rId2"/>
          <a:srcRect/>
          <a:stretch>
            <a:fillRect/>
          </a:stretch>
        </p:blipFill>
        <p:spPr>
          <a:xfrm>
            <a:off x="5105400" y="304800"/>
            <a:ext cx="3741738" cy="6324600"/>
          </a:xfr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8"/>
            <a:ext cx="8077200" cy="792162"/>
          </a:xfrm>
        </p:spPr>
        <p:txBody>
          <a:bodyPr>
            <a:normAutofit/>
          </a:bodyPr>
          <a:lstStyle/>
          <a:p>
            <a:pPr eaLnBrk="1" hangingPunct="1"/>
            <a:r>
              <a:rPr lang="en-US" sz="3200" b="1" dirty="0" smtClean="0"/>
              <a:t>Dark Image</a:t>
            </a:r>
          </a:p>
        </p:txBody>
      </p:sp>
      <p:sp>
        <p:nvSpPr>
          <p:cNvPr id="6" name="Rectangle 5"/>
          <p:cNvSpPr/>
          <p:nvPr/>
        </p:nvSpPr>
        <p:spPr>
          <a:xfrm>
            <a:off x="304800" y="1600200"/>
            <a:ext cx="3886200" cy="41148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572000" y="1600200"/>
            <a:ext cx="4343400" cy="41148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418" name="Picture 2"/>
          <p:cNvPicPr>
            <a:picLocks noChangeAspect="1" noChangeArrowheads="1"/>
          </p:cNvPicPr>
          <p:nvPr/>
        </p:nvPicPr>
        <p:blipFill>
          <a:blip r:embed="rId2"/>
          <a:srcRect/>
          <a:stretch>
            <a:fillRect/>
          </a:stretch>
        </p:blipFill>
        <p:spPr bwMode="auto">
          <a:xfrm>
            <a:off x="381000" y="1676400"/>
            <a:ext cx="3747890" cy="3962400"/>
          </a:xfrm>
          <a:prstGeom prst="rect">
            <a:avLst/>
          </a:prstGeom>
          <a:noFill/>
          <a:ln w="9525">
            <a:noFill/>
            <a:miter lim="800000"/>
            <a:headEnd/>
            <a:tailEnd/>
          </a:ln>
          <a:effectLst/>
        </p:spPr>
      </p:pic>
      <p:pic>
        <p:nvPicPr>
          <p:cNvPr id="60419" name="Picture 3"/>
          <p:cNvPicPr>
            <a:picLocks noChangeAspect="1" noChangeArrowheads="1"/>
          </p:cNvPicPr>
          <p:nvPr/>
        </p:nvPicPr>
        <p:blipFill>
          <a:blip r:embed="rId3"/>
          <a:srcRect/>
          <a:stretch>
            <a:fillRect/>
          </a:stretch>
        </p:blipFill>
        <p:spPr bwMode="auto">
          <a:xfrm>
            <a:off x="4648200" y="1676400"/>
            <a:ext cx="4140405" cy="3886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8"/>
            <a:ext cx="8077200" cy="792162"/>
          </a:xfrm>
        </p:spPr>
        <p:txBody>
          <a:bodyPr>
            <a:normAutofit/>
          </a:bodyPr>
          <a:lstStyle/>
          <a:p>
            <a:pPr eaLnBrk="1" hangingPunct="1"/>
            <a:r>
              <a:rPr lang="en-US" sz="3200" b="1" dirty="0" smtClean="0"/>
              <a:t>Bright Image</a:t>
            </a:r>
          </a:p>
        </p:txBody>
      </p:sp>
      <p:sp>
        <p:nvSpPr>
          <p:cNvPr id="6" name="Rectangle 5"/>
          <p:cNvSpPr/>
          <p:nvPr/>
        </p:nvSpPr>
        <p:spPr>
          <a:xfrm>
            <a:off x="304800" y="1600200"/>
            <a:ext cx="3886200" cy="41148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572000" y="1600200"/>
            <a:ext cx="4267200" cy="41148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42" name="Picture 2"/>
          <p:cNvPicPr>
            <a:picLocks noChangeAspect="1" noChangeArrowheads="1"/>
          </p:cNvPicPr>
          <p:nvPr/>
        </p:nvPicPr>
        <p:blipFill>
          <a:blip r:embed="rId2"/>
          <a:srcRect/>
          <a:stretch>
            <a:fillRect/>
          </a:stretch>
        </p:blipFill>
        <p:spPr bwMode="auto">
          <a:xfrm>
            <a:off x="381000" y="1676400"/>
            <a:ext cx="3716357" cy="3962400"/>
          </a:xfrm>
          <a:prstGeom prst="rect">
            <a:avLst/>
          </a:prstGeom>
          <a:noFill/>
          <a:ln w="9525">
            <a:noFill/>
            <a:miter lim="800000"/>
            <a:headEnd/>
            <a:tailEnd/>
          </a:ln>
          <a:effectLst/>
        </p:spPr>
      </p:pic>
      <p:pic>
        <p:nvPicPr>
          <p:cNvPr id="61443" name="Picture 3"/>
          <p:cNvPicPr>
            <a:picLocks noChangeAspect="1" noChangeArrowheads="1"/>
          </p:cNvPicPr>
          <p:nvPr/>
        </p:nvPicPr>
        <p:blipFill>
          <a:blip r:embed="rId3"/>
          <a:srcRect/>
          <a:stretch>
            <a:fillRect/>
          </a:stretch>
        </p:blipFill>
        <p:spPr bwMode="auto">
          <a:xfrm>
            <a:off x="4648200" y="1676400"/>
            <a:ext cx="4076799" cy="396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8"/>
            <a:ext cx="8077200" cy="792162"/>
          </a:xfrm>
        </p:spPr>
        <p:txBody>
          <a:bodyPr>
            <a:normAutofit/>
          </a:bodyPr>
          <a:lstStyle/>
          <a:p>
            <a:pPr eaLnBrk="1" hangingPunct="1"/>
            <a:r>
              <a:rPr lang="en-US" sz="3200" b="1" dirty="0" smtClean="0"/>
              <a:t>Low Contrast Image</a:t>
            </a:r>
          </a:p>
        </p:txBody>
      </p:sp>
      <p:sp>
        <p:nvSpPr>
          <p:cNvPr id="6" name="Rectangle 5"/>
          <p:cNvSpPr/>
          <p:nvPr/>
        </p:nvSpPr>
        <p:spPr>
          <a:xfrm>
            <a:off x="304800" y="1600200"/>
            <a:ext cx="3962400" cy="41148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648200" y="1600200"/>
            <a:ext cx="4343400" cy="41148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466" name="Picture 2"/>
          <p:cNvPicPr>
            <a:picLocks noChangeAspect="1" noChangeArrowheads="1"/>
          </p:cNvPicPr>
          <p:nvPr/>
        </p:nvPicPr>
        <p:blipFill>
          <a:blip r:embed="rId2"/>
          <a:srcRect/>
          <a:stretch>
            <a:fillRect/>
          </a:stretch>
        </p:blipFill>
        <p:spPr bwMode="auto">
          <a:xfrm>
            <a:off x="381000" y="1676400"/>
            <a:ext cx="3810000" cy="3962400"/>
          </a:xfrm>
          <a:prstGeom prst="rect">
            <a:avLst/>
          </a:prstGeom>
          <a:noFill/>
          <a:ln w="9525">
            <a:noFill/>
            <a:miter lim="800000"/>
            <a:headEnd/>
            <a:tailEnd/>
          </a:ln>
          <a:effectLst/>
        </p:spPr>
      </p:pic>
      <p:pic>
        <p:nvPicPr>
          <p:cNvPr id="62467" name="Picture 3"/>
          <p:cNvPicPr>
            <a:picLocks noChangeAspect="1" noChangeArrowheads="1"/>
          </p:cNvPicPr>
          <p:nvPr/>
        </p:nvPicPr>
        <p:blipFill>
          <a:blip r:embed="rId3"/>
          <a:srcRect/>
          <a:stretch>
            <a:fillRect/>
          </a:stretch>
        </p:blipFill>
        <p:spPr bwMode="auto">
          <a:xfrm>
            <a:off x="4724400" y="1669656"/>
            <a:ext cx="4152900" cy="39691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8"/>
            <a:ext cx="8077200" cy="792162"/>
          </a:xfrm>
        </p:spPr>
        <p:txBody>
          <a:bodyPr>
            <a:normAutofit/>
          </a:bodyPr>
          <a:lstStyle/>
          <a:p>
            <a:pPr eaLnBrk="1" hangingPunct="1"/>
            <a:r>
              <a:rPr lang="en-US" sz="3200" b="1" dirty="0" smtClean="0"/>
              <a:t>High Contrast Image</a:t>
            </a:r>
          </a:p>
        </p:txBody>
      </p:sp>
      <p:sp>
        <p:nvSpPr>
          <p:cNvPr id="6" name="Rectangle 5"/>
          <p:cNvSpPr/>
          <p:nvPr/>
        </p:nvSpPr>
        <p:spPr>
          <a:xfrm>
            <a:off x="304800" y="1600200"/>
            <a:ext cx="3886200" cy="41148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95800" y="1600200"/>
            <a:ext cx="4343400" cy="411480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490" name="Picture 2"/>
          <p:cNvPicPr>
            <a:picLocks noChangeAspect="1" noChangeArrowheads="1"/>
          </p:cNvPicPr>
          <p:nvPr/>
        </p:nvPicPr>
        <p:blipFill>
          <a:blip r:embed="rId2"/>
          <a:srcRect/>
          <a:stretch>
            <a:fillRect/>
          </a:stretch>
        </p:blipFill>
        <p:spPr bwMode="auto">
          <a:xfrm>
            <a:off x="381000" y="1676400"/>
            <a:ext cx="3748272" cy="3962400"/>
          </a:xfrm>
          <a:prstGeom prst="rect">
            <a:avLst/>
          </a:prstGeom>
          <a:noFill/>
          <a:ln w="9525">
            <a:noFill/>
            <a:miter lim="800000"/>
            <a:headEnd/>
            <a:tailEnd/>
          </a:ln>
          <a:effectLst/>
        </p:spPr>
      </p:pic>
      <p:pic>
        <p:nvPicPr>
          <p:cNvPr id="63491" name="Picture 3"/>
          <p:cNvPicPr>
            <a:picLocks noChangeAspect="1" noChangeArrowheads="1"/>
          </p:cNvPicPr>
          <p:nvPr/>
        </p:nvPicPr>
        <p:blipFill>
          <a:blip r:embed="rId3"/>
          <a:srcRect/>
          <a:stretch>
            <a:fillRect/>
          </a:stretch>
        </p:blipFill>
        <p:spPr bwMode="auto">
          <a:xfrm>
            <a:off x="4581525" y="1676400"/>
            <a:ext cx="4181475" cy="396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sz="3200" b="1" smtClean="0"/>
              <a:t>Histogram Processing</a:t>
            </a:r>
          </a:p>
        </p:txBody>
      </p:sp>
      <p:sp>
        <p:nvSpPr>
          <p:cNvPr id="67587" name="Rectangle 3"/>
          <p:cNvSpPr>
            <a:spLocks noGrp="1" noChangeArrowheads="1"/>
          </p:cNvSpPr>
          <p:nvPr>
            <p:ph type="body" idx="1"/>
          </p:nvPr>
        </p:nvSpPr>
        <p:spPr>
          <a:xfrm>
            <a:off x="457200" y="1905000"/>
            <a:ext cx="8229600" cy="4525963"/>
          </a:xfrm>
        </p:spPr>
        <p:txBody>
          <a:bodyPr/>
          <a:lstStyle/>
          <a:p>
            <a:pPr eaLnBrk="1" hangingPunct="1"/>
            <a:r>
              <a:rPr lang="en-US" sz="2400" smtClean="0"/>
              <a:t>Types of processing:</a:t>
            </a:r>
          </a:p>
          <a:p>
            <a:pPr marL="1681163" lvl="4" indent="-339725" eaLnBrk="1" hangingPunct="1"/>
            <a:endParaRPr lang="en-US" sz="2400" smtClean="0"/>
          </a:p>
          <a:p>
            <a:pPr marL="669925" lvl="1" indent="-325438" eaLnBrk="1" hangingPunct="1"/>
            <a:r>
              <a:rPr lang="en-US" sz="2200" smtClean="0"/>
              <a:t>	Histogram equalization</a:t>
            </a:r>
          </a:p>
          <a:p>
            <a:pPr marL="669925" lvl="1" indent="-325438" eaLnBrk="1" hangingPunct="1"/>
            <a:r>
              <a:rPr lang="en-US" sz="2200" smtClean="0"/>
              <a:t>	Histogram matching (specification)</a:t>
            </a:r>
          </a:p>
          <a:p>
            <a:pPr marL="669925" lvl="1" indent="-325438" eaLnBrk="1" hangingPunct="1"/>
            <a:r>
              <a:rPr lang="en-US" sz="2200" smtClean="0"/>
              <a:t>	Local enhancement</a:t>
            </a:r>
          </a:p>
          <a:p>
            <a:pPr eaLnBrk="1" hangingPunct="1"/>
            <a:endParaRPr lang="en-US" sz="220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274638"/>
            <a:ext cx="8305800" cy="487362"/>
          </a:xfrm>
        </p:spPr>
        <p:txBody>
          <a:bodyPr>
            <a:normAutofit fontScale="90000"/>
          </a:bodyPr>
          <a:lstStyle/>
          <a:p>
            <a:pPr eaLnBrk="1" hangingPunct="1"/>
            <a:r>
              <a:rPr lang="en-US" sz="2800" b="1" smtClean="0"/>
              <a:t>Histogram Equalization</a:t>
            </a:r>
          </a:p>
        </p:txBody>
      </p:sp>
      <p:sp>
        <p:nvSpPr>
          <p:cNvPr id="68611" name="Rectangle 3"/>
          <p:cNvSpPr>
            <a:spLocks noGrp="1" noChangeArrowheads="1"/>
          </p:cNvSpPr>
          <p:nvPr>
            <p:ph type="body" sz="half" idx="1"/>
          </p:nvPr>
        </p:nvSpPr>
        <p:spPr>
          <a:xfrm>
            <a:off x="533400" y="1066800"/>
            <a:ext cx="8382000" cy="5410200"/>
          </a:xfrm>
        </p:spPr>
        <p:txBody>
          <a:bodyPr/>
          <a:lstStyle/>
          <a:p>
            <a:pPr algn="just" eaLnBrk="1" hangingPunct="1"/>
            <a:r>
              <a:rPr lang="en-US" sz="2200" smtClean="0"/>
              <a:t>Histogram equalization (HE) results are similar to contrast stretching but offer the advantage of full automation, since HE automatically determines a transformation function to produce a new image with a uniform histogram.</a:t>
            </a:r>
          </a:p>
          <a:p>
            <a:pPr algn="just" eaLnBrk="1" hangingPunct="1"/>
            <a:endParaRPr lang="en-US" sz="2200" smtClean="0"/>
          </a:p>
          <a:p>
            <a:pPr algn="just" eaLnBrk="1" hangingPunct="1"/>
            <a:r>
              <a:rPr lang="en-US" sz="2200" smtClean="0"/>
              <a:t>Let r represents the gray level of the image to be enhanced, assume that r has been normalized to the interval [0,1], where r=0 representing black and r=1 representing white.</a:t>
            </a:r>
          </a:p>
          <a:p>
            <a:pPr algn="just" eaLnBrk="1" hangingPunct="1"/>
            <a:endParaRPr lang="en-US" sz="2200" smtClean="0"/>
          </a:p>
          <a:p>
            <a:pPr algn="just" eaLnBrk="1" hangingPunct="1"/>
            <a:r>
              <a:rPr lang="en-US" sz="2200" smtClean="0"/>
              <a:t>Consider the transformation of the form</a:t>
            </a:r>
          </a:p>
          <a:p>
            <a:pPr algn="ctr" eaLnBrk="1" hangingPunct="1">
              <a:buFontTx/>
              <a:buNone/>
            </a:pPr>
            <a:r>
              <a:rPr lang="en-US" sz="2200" smtClean="0"/>
              <a:t>	s = T(r)  0 ≤ r ≤ 1</a:t>
            </a:r>
          </a:p>
          <a:p>
            <a:pPr algn="just" eaLnBrk="1" hangingPunct="1">
              <a:buFontTx/>
              <a:buNone/>
            </a:pPr>
            <a:r>
              <a:rPr lang="en-US" sz="2200" smtClean="0"/>
              <a:t>	that produce a level s for every pixel value r in the original image.</a:t>
            </a:r>
          </a:p>
          <a:p>
            <a:pPr eaLnBrk="1" hangingPunct="1"/>
            <a:endParaRPr lang="en-US" sz="220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57200" y="274638"/>
            <a:ext cx="8305800" cy="487362"/>
          </a:xfrm>
        </p:spPr>
        <p:txBody>
          <a:bodyPr>
            <a:normAutofit fontScale="90000"/>
          </a:bodyPr>
          <a:lstStyle/>
          <a:p>
            <a:pPr eaLnBrk="1" hangingPunct="1"/>
            <a:r>
              <a:rPr lang="en-US" sz="2800" b="1" smtClean="0"/>
              <a:t>Histogram Equalization (contd..)</a:t>
            </a:r>
          </a:p>
        </p:txBody>
      </p:sp>
      <p:sp>
        <p:nvSpPr>
          <p:cNvPr id="69635" name="Rectangle 3"/>
          <p:cNvSpPr>
            <a:spLocks noGrp="1" noChangeArrowheads="1"/>
          </p:cNvSpPr>
          <p:nvPr>
            <p:ph type="body" sz="half" idx="1"/>
          </p:nvPr>
        </p:nvSpPr>
        <p:spPr>
          <a:xfrm>
            <a:off x="304800" y="1447800"/>
            <a:ext cx="4648200" cy="5029200"/>
          </a:xfrm>
        </p:spPr>
        <p:txBody>
          <a:bodyPr/>
          <a:lstStyle/>
          <a:p>
            <a:pPr algn="just" eaLnBrk="1" hangingPunct="1"/>
            <a:r>
              <a:rPr lang="en-US" sz="2200" smtClean="0"/>
              <a:t>The transformation function t(r) satisfies the following conditions:</a:t>
            </a:r>
          </a:p>
          <a:p>
            <a:pPr marL="669925" lvl="1" indent="-325438" algn="just" eaLnBrk="1" hangingPunct="1">
              <a:buFontTx/>
              <a:buNone/>
            </a:pPr>
            <a:r>
              <a:rPr lang="en-US" sz="2200" smtClean="0"/>
              <a:t>a) T(r) is single valued and monotonically increasing in the interval 0 ≤ r ≤ 1; and </a:t>
            </a:r>
          </a:p>
          <a:p>
            <a:pPr marL="669925" lvl="1" indent="-325438" algn="just" eaLnBrk="1" hangingPunct="1">
              <a:buFontTx/>
              <a:buNone/>
            </a:pPr>
            <a:r>
              <a:rPr lang="en-US" sz="2200" smtClean="0"/>
              <a:t>b) 0 ≤ T(r) ≤ 1 for 0 ≤ r ≤ 1</a:t>
            </a:r>
          </a:p>
          <a:p>
            <a:pPr marL="669925" lvl="1" indent="-325438" eaLnBrk="1" hangingPunct="1">
              <a:buFontTx/>
              <a:buNone/>
            </a:pPr>
            <a:endParaRPr lang="en-US" sz="2200" smtClean="0"/>
          </a:p>
          <a:p>
            <a:pPr marL="669925" lvl="1" indent="-325438" eaLnBrk="1" hangingPunct="1">
              <a:buFontTx/>
              <a:buNone/>
            </a:pPr>
            <a:endParaRPr lang="en-US" sz="2200" smtClean="0"/>
          </a:p>
          <a:p>
            <a:pPr eaLnBrk="1" hangingPunct="1"/>
            <a:r>
              <a:rPr lang="en-US" sz="2200" smtClean="0"/>
              <a:t>The inverse transformation from s back to r denoted as </a:t>
            </a:r>
          </a:p>
          <a:p>
            <a:pPr algn="ctr" eaLnBrk="1" hangingPunct="1">
              <a:buFontTx/>
              <a:buNone/>
            </a:pPr>
            <a:r>
              <a:rPr lang="en-US" sz="2200" smtClean="0"/>
              <a:t>R = T</a:t>
            </a:r>
            <a:r>
              <a:rPr lang="en-US" sz="2200" baseline="30000" smtClean="0"/>
              <a:t>-1</a:t>
            </a:r>
            <a:r>
              <a:rPr lang="en-US" sz="2200" smtClean="0"/>
              <a:t> (s) 0 ≤ s ≤ 1</a:t>
            </a:r>
          </a:p>
          <a:p>
            <a:pPr algn="ctr" eaLnBrk="1" hangingPunct="1">
              <a:buFontTx/>
              <a:buNone/>
            </a:pPr>
            <a:endParaRPr lang="en-US" sz="2200" smtClean="0"/>
          </a:p>
          <a:p>
            <a:pPr marL="669925" lvl="1" indent="-325438" eaLnBrk="1" hangingPunct="1">
              <a:buFontTx/>
              <a:buNone/>
            </a:pPr>
            <a:endParaRPr lang="en-US" sz="2000" smtClean="0"/>
          </a:p>
          <a:p>
            <a:pPr marL="669925" lvl="1" indent="-325438" eaLnBrk="1" hangingPunct="1">
              <a:buFontTx/>
              <a:buNone/>
            </a:pPr>
            <a:endParaRPr lang="en-US" sz="2000" smtClean="0"/>
          </a:p>
        </p:txBody>
      </p:sp>
      <p:pic>
        <p:nvPicPr>
          <p:cNvPr id="69636" name="Picture 4"/>
          <p:cNvPicPr>
            <a:picLocks noGrp="1" noChangeAspect="1" noChangeArrowheads="1"/>
          </p:cNvPicPr>
          <p:nvPr>
            <p:ph sz="half" idx="2"/>
          </p:nvPr>
        </p:nvPicPr>
        <p:blipFill>
          <a:blip r:embed="rId2"/>
          <a:srcRect/>
          <a:stretch>
            <a:fillRect/>
          </a:stretch>
        </p:blipFill>
        <p:spPr>
          <a:xfrm>
            <a:off x="5105400" y="1752600"/>
            <a:ext cx="3733800" cy="3575050"/>
          </a:xfr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81000" y="381000"/>
            <a:ext cx="8534400" cy="1754188"/>
          </a:xfrm>
          <a:prstGeom prst="rect">
            <a:avLst/>
          </a:prstGeom>
          <a:noFill/>
          <a:ln>
            <a:noFill/>
          </a:ln>
          <a:effectLst/>
          <a:extLst/>
        </p:spPr>
        <p:txBody>
          <a:bodyPr>
            <a:spAutoFit/>
          </a:bodyPr>
          <a:lstStyle/>
          <a:p>
            <a:pPr algn="just">
              <a:defRPr/>
            </a:pPr>
            <a:r>
              <a:rPr lang="en-US" dirty="0">
                <a:latin typeface="TimesNewRoman"/>
              </a:rPr>
              <a:t>Histogram Equalization: </a:t>
            </a:r>
          </a:p>
          <a:p>
            <a:pPr algn="just">
              <a:defRPr/>
            </a:pPr>
            <a:endParaRPr lang="en-US" b="0" dirty="0">
              <a:latin typeface="TimesNewRoman"/>
            </a:endParaRPr>
          </a:p>
          <a:p>
            <a:pPr marL="285750" indent="-285750" algn="just">
              <a:buFont typeface="Arial" pitchFamily="34" charset="0"/>
              <a:buChar char="•"/>
              <a:defRPr/>
            </a:pPr>
            <a:r>
              <a:rPr lang="en-US" b="0" dirty="0">
                <a:latin typeface="TimesNewRoman"/>
              </a:rPr>
              <a:t>The pixel values of an image are reassigned to a certain number of bins, which are simply numbered sets of pixels. </a:t>
            </a:r>
          </a:p>
          <a:p>
            <a:pPr marL="285750" indent="-285750" algn="just">
              <a:buFont typeface="Arial" pitchFamily="34" charset="0"/>
              <a:buChar char="•"/>
              <a:defRPr/>
            </a:pPr>
            <a:r>
              <a:rPr lang="en-US" b="0" dirty="0">
                <a:latin typeface="TimesNewRoman"/>
              </a:rPr>
              <a:t>The pixels are then given new values, based upon the bins to which they are assigned.</a:t>
            </a:r>
          </a:p>
        </p:txBody>
      </p:sp>
      <p:sp>
        <p:nvSpPr>
          <p:cNvPr id="70659" name="Rectangle 3"/>
          <p:cNvSpPr>
            <a:spLocks noChangeArrowheads="1"/>
          </p:cNvSpPr>
          <p:nvPr/>
        </p:nvSpPr>
        <p:spPr bwMode="auto">
          <a:xfrm>
            <a:off x="381000" y="2120900"/>
            <a:ext cx="8534400" cy="4800600"/>
          </a:xfrm>
          <a:prstGeom prst="rect">
            <a:avLst/>
          </a:prstGeom>
          <a:noFill/>
          <a:ln w="9525">
            <a:noFill/>
            <a:miter lim="800000"/>
            <a:headEnd/>
            <a:tailEnd/>
          </a:ln>
        </p:spPr>
        <p:txBody>
          <a:bodyPr>
            <a:spAutoFit/>
          </a:bodyPr>
          <a:lstStyle/>
          <a:p>
            <a:pPr algn="just"/>
            <a:endParaRPr lang="en-US" b="0">
              <a:latin typeface="TimesNewRoman"/>
            </a:endParaRPr>
          </a:p>
          <a:p>
            <a:pPr algn="just"/>
            <a:r>
              <a:rPr lang="en-US" b="0">
                <a:latin typeface="TimesNewRoman"/>
              </a:rPr>
              <a:t>The following parameters are entered:</a:t>
            </a:r>
          </a:p>
          <a:p>
            <a:pPr algn="just"/>
            <a:r>
              <a:rPr lang="en-US" b="0">
                <a:latin typeface="TimesNewRoman"/>
              </a:rPr>
              <a:t>• </a:t>
            </a:r>
            <a:r>
              <a:rPr lang="en-US" b="0" i="1">
                <a:latin typeface="TimesNewRoman,Italic"/>
              </a:rPr>
              <a:t>N </a:t>
            </a:r>
            <a:r>
              <a:rPr lang="en-US" b="0">
                <a:latin typeface="TimesNewRoman"/>
              </a:rPr>
              <a:t>- the number of bins to which pixel values can be assigned. </a:t>
            </a:r>
          </a:p>
          <a:p>
            <a:pPr algn="just"/>
            <a:r>
              <a:rPr lang="en-US" b="0">
                <a:latin typeface="TimesNewRoman"/>
              </a:rPr>
              <a:t>• </a:t>
            </a:r>
            <a:r>
              <a:rPr lang="en-US" b="0" i="1">
                <a:latin typeface="TimesNewRoman,Italic"/>
              </a:rPr>
              <a:t>M </a:t>
            </a:r>
            <a:r>
              <a:rPr lang="en-US" b="0">
                <a:latin typeface="TimesNewRoman"/>
              </a:rPr>
              <a:t>- the maximum of range of the output values. The range of the output values is from 0 to </a:t>
            </a:r>
            <a:r>
              <a:rPr lang="en-US" b="0" i="1">
                <a:latin typeface="TimesNewRoman,Italic"/>
              </a:rPr>
              <a:t>M</a:t>
            </a:r>
            <a:r>
              <a:rPr lang="en-US" b="0">
                <a:latin typeface="TimesNewRoman"/>
              </a:rPr>
              <a:t>.</a:t>
            </a:r>
          </a:p>
          <a:p>
            <a:pPr algn="just"/>
            <a:endParaRPr lang="en-US" b="0">
              <a:latin typeface="TimesNewRoman"/>
            </a:endParaRPr>
          </a:p>
          <a:p>
            <a:pPr algn="just"/>
            <a:r>
              <a:rPr lang="en-US" b="0">
                <a:latin typeface="TimesNewRoman"/>
              </a:rPr>
              <a:t>The number of pixels per bin is the ratio of  total number of pixels and the number of bins as shown in the following equation:</a:t>
            </a:r>
          </a:p>
          <a:p>
            <a:pPr algn="just"/>
            <a:endParaRPr lang="en-US" b="0">
              <a:latin typeface="TimesNewRoman"/>
            </a:endParaRPr>
          </a:p>
          <a:p>
            <a:pPr algn="ctr"/>
            <a:r>
              <a:rPr lang="en-US" b="0">
                <a:solidFill>
                  <a:srgbClr val="3333FF"/>
                </a:solidFill>
                <a:latin typeface="TimesNewRoman"/>
              </a:rPr>
              <a:t>A=  T/N</a:t>
            </a:r>
          </a:p>
          <a:p>
            <a:pPr algn="just"/>
            <a:r>
              <a:rPr lang="en-US" b="0">
                <a:latin typeface="TimesNewRoman"/>
              </a:rPr>
              <a:t>Where:</a:t>
            </a:r>
          </a:p>
          <a:p>
            <a:pPr algn="just"/>
            <a:r>
              <a:rPr lang="en-US" b="0" i="1">
                <a:latin typeface="TimesNewRoman,Italic"/>
              </a:rPr>
              <a:t>N </a:t>
            </a:r>
            <a:r>
              <a:rPr lang="en-US" b="0">
                <a:latin typeface="TimesNewRoman"/>
              </a:rPr>
              <a:t>= the number of bins</a:t>
            </a:r>
          </a:p>
          <a:p>
            <a:pPr algn="just"/>
            <a:r>
              <a:rPr lang="en-US" b="0" i="1">
                <a:latin typeface="TimesNewRoman,Italic"/>
              </a:rPr>
              <a:t>T </a:t>
            </a:r>
            <a:r>
              <a:rPr lang="en-US" b="0">
                <a:latin typeface="TimesNewRoman"/>
              </a:rPr>
              <a:t>= the total number of pixels in the image</a:t>
            </a:r>
          </a:p>
          <a:p>
            <a:pPr algn="just"/>
            <a:r>
              <a:rPr lang="en-US" b="0" i="1">
                <a:latin typeface="TimesNewRoman,Italic"/>
              </a:rPr>
              <a:t>A </a:t>
            </a:r>
            <a:r>
              <a:rPr lang="en-US" b="0">
                <a:latin typeface="TimesNewRoman"/>
              </a:rPr>
              <a:t>= the equalized number of pixels per bin</a:t>
            </a:r>
          </a:p>
          <a:p>
            <a:pPr algn="just"/>
            <a:endParaRPr lang="en-US" b="0">
              <a:latin typeface="TimesNewRoman"/>
            </a:endParaRPr>
          </a:p>
          <a:p>
            <a:pPr algn="just"/>
            <a:r>
              <a:rPr lang="en-US" b="0">
                <a:latin typeface="TimesNewRoman"/>
              </a:rPr>
              <a:t>The pixels of each input value are assigned to bins, so that the number of pixels in each bin is as close to </a:t>
            </a:r>
            <a:r>
              <a:rPr lang="en-US" b="0" i="1">
                <a:latin typeface="TimesNewRoman,Italic"/>
              </a:rPr>
              <a:t>A </a:t>
            </a:r>
            <a:r>
              <a:rPr lang="en-US" b="0">
                <a:latin typeface="TimesNewRoman"/>
              </a:rPr>
              <a:t>as possible.</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3"/>
          <a:srcRect/>
          <a:stretch>
            <a:fillRect/>
          </a:stretch>
        </p:blipFill>
        <p:spPr bwMode="auto">
          <a:xfrm>
            <a:off x="228600" y="304800"/>
            <a:ext cx="3505200" cy="2586038"/>
          </a:xfrm>
          <a:prstGeom prst="rect">
            <a:avLst/>
          </a:prstGeom>
          <a:noFill/>
          <a:ln w="9525">
            <a:noFill/>
            <a:miter lim="800000"/>
            <a:headEnd/>
            <a:tailEnd/>
          </a:ln>
        </p:spPr>
      </p:pic>
      <p:pic>
        <p:nvPicPr>
          <p:cNvPr id="43011" name="Picture 3"/>
          <p:cNvPicPr>
            <a:picLocks noChangeAspect="1" noChangeArrowheads="1"/>
          </p:cNvPicPr>
          <p:nvPr/>
        </p:nvPicPr>
        <p:blipFill>
          <a:blip r:embed="rId4"/>
          <a:srcRect/>
          <a:stretch>
            <a:fillRect/>
          </a:stretch>
        </p:blipFill>
        <p:spPr bwMode="auto">
          <a:xfrm>
            <a:off x="4244975" y="292100"/>
            <a:ext cx="4899025" cy="3233738"/>
          </a:xfrm>
          <a:prstGeom prst="rect">
            <a:avLst/>
          </a:prstGeom>
          <a:noFill/>
          <a:ln w="9525">
            <a:noFill/>
            <a:miter lim="800000"/>
            <a:headEnd/>
            <a:tailEnd/>
          </a:ln>
        </p:spPr>
      </p:pic>
      <p:pic>
        <p:nvPicPr>
          <p:cNvPr id="43013" name="Picture 5"/>
          <p:cNvPicPr>
            <a:picLocks noChangeAspect="1" noChangeArrowheads="1"/>
          </p:cNvPicPr>
          <p:nvPr/>
        </p:nvPicPr>
        <p:blipFill>
          <a:blip r:embed="rId5"/>
          <a:srcRect/>
          <a:stretch>
            <a:fillRect/>
          </a:stretch>
        </p:blipFill>
        <p:spPr bwMode="auto">
          <a:xfrm>
            <a:off x="250825" y="3170238"/>
            <a:ext cx="3548063" cy="3078162"/>
          </a:xfrm>
          <a:prstGeom prst="rect">
            <a:avLst/>
          </a:prstGeom>
          <a:noFill/>
          <a:ln w="9525">
            <a:noFill/>
            <a:miter lim="800000"/>
            <a:headEnd/>
            <a:tailEnd/>
          </a:ln>
        </p:spPr>
      </p:pic>
      <p:grpSp>
        <p:nvGrpSpPr>
          <p:cNvPr id="2" name="Group 9"/>
          <p:cNvGrpSpPr>
            <a:grpSpLocks/>
          </p:cNvGrpSpPr>
          <p:nvPr/>
        </p:nvGrpSpPr>
        <p:grpSpPr bwMode="auto">
          <a:xfrm>
            <a:off x="4191000" y="3886200"/>
            <a:ext cx="4343400" cy="2133600"/>
            <a:chOff x="3024" y="2448"/>
            <a:chExt cx="2736" cy="1344"/>
          </a:xfrm>
        </p:grpSpPr>
        <p:pic>
          <p:nvPicPr>
            <p:cNvPr id="71686" name="Picture 7"/>
            <p:cNvPicPr>
              <a:picLocks noChangeAspect="1" noChangeArrowheads="1"/>
            </p:cNvPicPr>
            <p:nvPr/>
          </p:nvPicPr>
          <p:blipFill>
            <a:blip r:embed="rId6"/>
            <a:srcRect/>
            <a:stretch>
              <a:fillRect/>
            </a:stretch>
          </p:blipFill>
          <p:spPr bwMode="auto">
            <a:xfrm>
              <a:off x="3024" y="2448"/>
              <a:ext cx="1344" cy="1344"/>
            </a:xfrm>
            <a:prstGeom prst="rect">
              <a:avLst/>
            </a:prstGeom>
            <a:noFill/>
            <a:ln w="9525">
              <a:noFill/>
              <a:miter lim="800000"/>
              <a:headEnd/>
              <a:tailEnd/>
            </a:ln>
          </p:spPr>
        </p:pic>
        <p:pic>
          <p:nvPicPr>
            <p:cNvPr id="71687" name="Picture 8"/>
            <p:cNvPicPr>
              <a:picLocks noChangeAspect="1" noChangeArrowheads="1"/>
            </p:cNvPicPr>
            <p:nvPr/>
          </p:nvPicPr>
          <p:blipFill>
            <a:blip r:embed="rId7"/>
            <a:srcRect/>
            <a:stretch>
              <a:fillRect/>
            </a:stretch>
          </p:blipFill>
          <p:spPr bwMode="auto">
            <a:xfrm>
              <a:off x="4416" y="2448"/>
              <a:ext cx="1344" cy="1344"/>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30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30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381000"/>
            <a:ext cx="8382000" cy="487363"/>
          </a:xfrm>
        </p:spPr>
        <p:txBody>
          <a:bodyPr>
            <a:normAutofit fontScale="90000"/>
          </a:bodyPr>
          <a:lstStyle/>
          <a:p>
            <a:pPr algn="l" eaLnBrk="1" hangingPunct="1"/>
            <a:r>
              <a:rPr lang="en-US" sz="3200" smtClean="0"/>
              <a:t>Background</a:t>
            </a:r>
          </a:p>
        </p:txBody>
      </p:sp>
      <p:sp>
        <p:nvSpPr>
          <p:cNvPr id="43011" name="Rectangle 3"/>
          <p:cNvSpPr>
            <a:spLocks noGrp="1" noChangeArrowheads="1"/>
          </p:cNvSpPr>
          <p:nvPr>
            <p:ph type="body" idx="1"/>
          </p:nvPr>
        </p:nvSpPr>
        <p:spPr>
          <a:xfrm>
            <a:off x="533400" y="1600200"/>
            <a:ext cx="8305800" cy="4953000"/>
          </a:xfrm>
        </p:spPr>
        <p:txBody>
          <a:bodyPr/>
          <a:lstStyle/>
          <a:p>
            <a:pPr algn="just" eaLnBrk="1" hangingPunct="1"/>
            <a:r>
              <a:rPr lang="en-US" sz="2000" b="1" dirty="0" smtClean="0"/>
              <a:t>Spatial Domain</a:t>
            </a:r>
            <a:r>
              <a:rPr lang="en-US" sz="2000" dirty="0" smtClean="0"/>
              <a:t> refers to the aggregate pixels composing an image. </a:t>
            </a:r>
          </a:p>
          <a:p>
            <a:pPr algn="just" eaLnBrk="1" hangingPunct="1"/>
            <a:endParaRPr lang="en-US" sz="2000" dirty="0" smtClean="0"/>
          </a:p>
          <a:p>
            <a:pPr algn="just" eaLnBrk="1" hangingPunct="1"/>
            <a:r>
              <a:rPr lang="en-US" sz="2000" b="1" dirty="0" smtClean="0"/>
              <a:t>Spatial Domain methods </a:t>
            </a:r>
            <a:r>
              <a:rPr lang="en-US" sz="2000" dirty="0" smtClean="0"/>
              <a:t>are procedures that operate directly on these pixels</a:t>
            </a:r>
          </a:p>
          <a:p>
            <a:pPr algn="just" eaLnBrk="1" hangingPunct="1"/>
            <a:endParaRPr lang="en-US" sz="2000" dirty="0" smtClean="0"/>
          </a:p>
          <a:p>
            <a:pPr algn="just" eaLnBrk="1" hangingPunct="1"/>
            <a:r>
              <a:rPr lang="en-US" sz="2000" dirty="0" smtClean="0"/>
              <a:t>Spatial Domain processes will be denoted by the expression</a:t>
            </a:r>
          </a:p>
          <a:p>
            <a:pPr algn="just" eaLnBrk="1" hangingPunct="1">
              <a:buFontTx/>
              <a:buNone/>
            </a:pPr>
            <a:r>
              <a:rPr lang="en-US" sz="2000" dirty="0" smtClean="0"/>
              <a:t>			</a:t>
            </a:r>
            <a:r>
              <a:rPr lang="en-US" sz="2000" i="1" dirty="0" smtClean="0"/>
              <a:t>g (x, y)  = T[ f (x, y) ]</a:t>
            </a:r>
          </a:p>
          <a:p>
            <a:pPr algn="just" eaLnBrk="1" hangingPunct="1">
              <a:buFontTx/>
              <a:buNone/>
            </a:pPr>
            <a:endParaRPr lang="en-US" sz="2000" i="1" dirty="0" smtClean="0"/>
          </a:p>
          <a:p>
            <a:pPr algn="just" eaLnBrk="1" hangingPunct="1">
              <a:buFontTx/>
              <a:buNone/>
            </a:pPr>
            <a:r>
              <a:rPr lang="en-US" sz="2000" dirty="0" smtClean="0"/>
              <a:t>	where </a:t>
            </a:r>
            <a:r>
              <a:rPr lang="en-US" sz="2000" i="1" dirty="0" smtClean="0"/>
              <a:t>f (x, y) </a:t>
            </a:r>
            <a:r>
              <a:rPr lang="en-US" sz="2000" dirty="0" smtClean="0"/>
              <a:t>is the input image, </a:t>
            </a:r>
            <a:r>
              <a:rPr lang="en-US" sz="2000" i="1" dirty="0" smtClean="0"/>
              <a:t>g (x, y) </a:t>
            </a:r>
            <a:r>
              <a:rPr lang="en-US" sz="2000" dirty="0" smtClean="0"/>
              <a:t>is the processed image, and T is an operator on f, defined over some neighborhood of (x, y). T can also operate on set of input images.</a:t>
            </a:r>
            <a:endParaRPr lang="en-US" sz="2000" i="1"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Grp="1" noChangeAspect="1" noChangeArrowheads="1"/>
          </p:cNvPicPr>
          <p:nvPr>
            <p:ph type="body" idx="4294967295"/>
          </p:nvPr>
        </p:nvPicPr>
        <p:blipFill>
          <a:blip r:embed="rId2"/>
          <a:srcRect/>
          <a:stretch>
            <a:fillRect/>
          </a:stretch>
        </p:blipFill>
        <p:spPr>
          <a:xfrm>
            <a:off x="228600" y="381000"/>
            <a:ext cx="4038600" cy="6096000"/>
          </a:xfrm>
          <a:noFill/>
        </p:spPr>
      </p:pic>
      <p:pic>
        <p:nvPicPr>
          <p:cNvPr id="72707" name="Picture 3"/>
          <p:cNvPicPr>
            <a:picLocks noGrp="1" noChangeAspect="1" noChangeArrowheads="1"/>
          </p:cNvPicPr>
          <p:nvPr>
            <p:ph/>
          </p:nvPr>
        </p:nvPicPr>
        <p:blipFill>
          <a:blip r:embed="rId3"/>
          <a:srcRect/>
          <a:stretch>
            <a:fillRect/>
          </a:stretch>
        </p:blipFill>
        <p:spPr>
          <a:xfrm>
            <a:off x="4267200" y="457200"/>
            <a:ext cx="4495800" cy="6019800"/>
          </a:xfr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382000" cy="6354762"/>
          </a:xfrm>
        </p:spPr>
        <p:txBody>
          <a:bodyPr/>
          <a:lstStyle/>
          <a:p>
            <a:r>
              <a:rPr lang="en-US" dirty="0" smtClean="0"/>
              <a:t>Histogram Equalization (Problem)</a:t>
            </a:r>
            <a:endParaRPr lang="en-US" dirty="0"/>
          </a:p>
        </p:txBody>
      </p:sp>
      <p:graphicFrame>
        <p:nvGraphicFramePr>
          <p:cNvPr id="3" name="Table 2"/>
          <p:cNvGraphicFramePr>
            <a:graphicFrameLocks noGrp="1"/>
          </p:cNvGraphicFramePr>
          <p:nvPr/>
        </p:nvGraphicFramePr>
        <p:xfrm>
          <a:off x="1524000" y="1143000"/>
          <a:ext cx="1752600" cy="1828800"/>
        </p:xfrm>
        <a:graphic>
          <a:graphicData uri="http://schemas.openxmlformats.org/drawingml/2006/table">
            <a:tbl>
              <a:tblPr/>
              <a:tblGrid>
                <a:gridCol w="438150"/>
                <a:gridCol w="438150"/>
                <a:gridCol w="438150"/>
                <a:gridCol w="438150"/>
              </a:tblGrid>
              <a:tr h="457200">
                <a:tc>
                  <a:txBody>
                    <a:bodyPr/>
                    <a:lstStyle/>
                    <a:p>
                      <a:pPr algn="ctr" fontAlgn="ctr"/>
                      <a:r>
                        <a:rPr lang="en-US" sz="2000" b="1" i="0" u="none" strike="noStrike" dirty="0">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bl>
          </a:graphicData>
        </a:graphic>
      </p:graphicFrame>
      <p:graphicFrame>
        <p:nvGraphicFramePr>
          <p:cNvPr id="4" name="Table 3"/>
          <p:cNvGraphicFramePr>
            <a:graphicFrameLocks noGrp="1"/>
          </p:cNvGraphicFramePr>
          <p:nvPr/>
        </p:nvGraphicFramePr>
        <p:xfrm>
          <a:off x="990600" y="4800600"/>
          <a:ext cx="7162797" cy="1537137"/>
        </p:xfrm>
        <a:graphic>
          <a:graphicData uri="http://schemas.openxmlformats.org/drawingml/2006/table">
            <a:tbl>
              <a:tblPr/>
              <a:tblGrid>
                <a:gridCol w="2297501"/>
                <a:gridCol w="608162"/>
                <a:gridCol w="608162"/>
                <a:gridCol w="608162"/>
                <a:gridCol w="608162"/>
                <a:gridCol w="608162"/>
                <a:gridCol w="608162"/>
                <a:gridCol w="608162"/>
                <a:gridCol w="608162"/>
              </a:tblGrid>
              <a:tr h="685799">
                <a:tc>
                  <a:txBody>
                    <a:bodyPr/>
                    <a:lstStyle/>
                    <a:p>
                      <a:pPr algn="ctr" fontAlgn="ctr"/>
                      <a:r>
                        <a:rPr lang="en-US" sz="2000" b="1" i="0" u="none" strike="noStrike" dirty="0">
                          <a:solidFill>
                            <a:srgbClr val="000000"/>
                          </a:solidFill>
                          <a:latin typeface="Times New Roman" pitchFamily="18" charset="0"/>
                          <a:cs typeface="Times New Roman" pitchFamily="18" charset="0"/>
                        </a:rPr>
                        <a:t>Level (r)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851338">
                <a:tc>
                  <a:txBody>
                    <a:bodyPr/>
                    <a:lstStyle/>
                    <a:p>
                      <a:pPr algn="ctr" fontAlgn="ctr"/>
                      <a:r>
                        <a:rPr lang="en-US" sz="2000" b="1" i="0" u="none" strike="noStrike" dirty="0" err="1">
                          <a:solidFill>
                            <a:srgbClr val="000000"/>
                          </a:solidFill>
                          <a:latin typeface="Times New Roman" pitchFamily="18" charset="0"/>
                          <a:cs typeface="Times New Roman" pitchFamily="18" charset="0"/>
                        </a:rPr>
                        <a:t>n</a:t>
                      </a:r>
                      <a:r>
                        <a:rPr lang="en-US" sz="2000" b="1" i="0" u="none" strike="noStrike" baseline="-25000" dirty="0" err="1">
                          <a:solidFill>
                            <a:srgbClr val="000000"/>
                          </a:solidFill>
                          <a:latin typeface="Times New Roman" pitchFamily="18" charset="0"/>
                          <a:cs typeface="Times New Roman" pitchFamily="18" charset="0"/>
                        </a:rPr>
                        <a:t>k</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6" name="Straight Arrow Connector 5"/>
          <p:cNvCxnSpPr/>
          <p:nvPr/>
        </p:nvCxnSpPr>
        <p:spPr>
          <a:xfrm>
            <a:off x="5105400" y="3810000"/>
            <a:ext cx="31242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flipH="1" flipV="1">
            <a:off x="3772694" y="2475706"/>
            <a:ext cx="26670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4" name="Table 13"/>
          <p:cNvGraphicFramePr>
            <a:graphicFrameLocks noGrp="1"/>
          </p:cNvGraphicFramePr>
          <p:nvPr/>
        </p:nvGraphicFramePr>
        <p:xfrm>
          <a:off x="5181600" y="3962400"/>
          <a:ext cx="2667000" cy="228600"/>
        </p:xfrm>
        <a:graphic>
          <a:graphicData uri="http://schemas.openxmlformats.org/drawingml/2006/table">
            <a:tbl>
              <a:tblPr>
                <a:tableStyleId>{2D5ABB26-0587-4C30-8999-92F81FD0307C}</a:tableStyleId>
              </a:tblPr>
              <a:tblGrid>
                <a:gridCol w="333375"/>
                <a:gridCol w="333375"/>
                <a:gridCol w="333375"/>
                <a:gridCol w="333375"/>
                <a:gridCol w="333375"/>
                <a:gridCol w="333375"/>
                <a:gridCol w="333375"/>
                <a:gridCol w="333375"/>
              </a:tblGrid>
              <a:tr h="228600">
                <a:tc>
                  <a:txBody>
                    <a:bodyPr/>
                    <a:lstStyle/>
                    <a:p>
                      <a:pPr algn="ctr" fontAlgn="ctr"/>
                      <a:r>
                        <a:rPr lang="en-US" sz="1100" b="1" u="none" strike="noStrike" dirty="0"/>
                        <a:t>0</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1</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2</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3</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4</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5</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6</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7</a:t>
                      </a:r>
                      <a:endParaRPr lang="en-US" sz="1100" b="1" i="0" u="none" strike="noStrike" dirty="0">
                        <a:solidFill>
                          <a:srgbClr val="000000"/>
                        </a:solidFill>
                        <a:latin typeface="Calibri"/>
                      </a:endParaRPr>
                    </a:p>
                  </a:txBody>
                  <a:tcPr marL="9525" marR="9525" marT="9525" marB="0" anchor="ctr"/>
                </a:tc>
              </a:tr>
            </a:tbl>
          </a:graphicData>
        </a:graphic>
      </p:graphicFrame>
      <p:cxnSp>
        <p:nvCxnSpPr>
          <p:cNvPr id="17" name="Straight Connector 16"/>
          <p:cNvCxnSpPr/>
          <p:nvPr/>
        </p:nvCxnSpPr>
        <p:spPr>
          <a:xfrm rot="5400000" flipH="1" flipV="1">
            <a:off x="4761706" y="3238500"/>
            <a:ext cx="1143794" cy="79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nvGraphicFramePr>
        <p:xfrm>
          <a:off x="4724400" y="1219200"/>
          <a:ext cx="228600" cy="2647953"/>
        </p:xfrm>
        <a:graphic>
          <a:graphicData uri="http://schemas.openxmlformats.org/drawingml/2006/table">
            <a:tbl>
              <a:tblPr/>
              <a:tblGrid>
                <a:gridCol w="228600"/>
              </a:tblGrid>
              <a:tr h="378279">
                <a:tc>
                  <a:txBody>
                    <a:bodyPr/>
                    <a:lstStyle/>
                    <a:p>
                      <a:pPr algn="ctr" fontAlgn="b"/>
                      <a:r>
                        <a:rPr lang="en-US" sz="1100" b="1" i="0" u="none" strike="noStrike" dirty="0" smtClean="0">
                          <a:solidFill>
                            <a:srgbClr val="000000"/>
                          </a:solidFill>
                          <a:latin typeface="Calibri"/>
                        </a:rPr>
                        <a:t>6</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5</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4</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3</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2</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1</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0</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bl>
          </a:graphicData>
        </a:graphic>
      </p:graphicFrame>
      <p:cxnSp>
        <p:nvCxnSpPr>
          <p:cNvPr id="22" name="Straight Connector 21"/>
          <p:cNvCxnSpPr/>
          <p:nvPr/>
        </p:nvCxnSpPr>
        <p:spPr>
          <a:xfrm rot="5400000" flipH="1" flipV="1">
            <a:off x="4877197" y="3048397"/>
            <a:ext cx="152479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flipV="1">
            <a:off x="5066109" y="2857103"/>
            <a:ext cx="190579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flipV="1">
            <a:off x="6477397" y="3657997"/>
            <a:ext cx="30559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flipH="1" flipV="1">
            <a:off x="6856809" y="3657203"/>
            <a:ext cx="30559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flipH="1" flipV="1">
            <a:off x="7314009" y="3429397"/>
            <a:ext cx="763588" cy="79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p:nvPr>
        </p:nvGraphicFramePr>
        <p:xfrm>
          <a:off x="457200" y="274638"/>
          <a:ext cx="8305800" cy="6305370"/>
        </p:xfrm>
        <a:graphic>
          <a:graphicData uri="http://schemas.openxmlformats.org/drawingml/2006/table">
            <a:tbl>
              <a:tblPr firstRow="1" bandRow="1">
                <a:tableStyleId>{5C22544A-7EE6-4342-B048-85BDC9FD1C3A}</a:tableStyleId>
              </a:tblPr>
              <a:tblGrid>
                <a:gridCol w="914400"/>
                <a:gridCol w="609600"/>
                <a:gridCol w="2057400"/>
                <a:gridCol w="1295400"/>
                <a:gridCol w="2044700"/>
                <a:gridCol w="1384300"/>
              </a:tblGrid>
              <a:tr h="792162">
                <a:tc>
                  <a:txBody>
                    <a:bodyPr/>
                    <a:lstStyle/>
                    <a:p>
                      <a:pPr algn="ctr"/>
                      <a:r>
                        <a:rPr lang="en-US" sz="2200" dirty="0" smtClean="0">
                          <a:solidFill>
                            <a:schemeClr val="tx1"/>
                          </a:solidFill>
                        </a:rPr>
                        <a:t>Level</a:t>
                      </a:r>
                    </a:p>
                    <a:p>
                      <a:pPr algn="ctr"/>
                      <a:r>
                        <a:rPr lang="en-US" sz="2200" dirty="0" smtClean="0">
                          <a:solidFill>
                            <a:schemeClr val="tx1"/>
                          </a:solidFill>
                        </a:rPr>
                        <a:t>(r)</a:t>
                      </a:r>
                      <a:endParaRPr lang="en-US" sz="22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i="0" u="none" strike="noStrike" dirty="0" smtClean="0">
                          <a:solidFill>
                            <a:schemeClr val="tx1"/>
                          </a:solidFill>
                          <a:latin typeface="Times New Roman" pitchFamily="18" charset="0"/>
                          <a:cs typeface="Times New Roman" pitchFamily="18" charset="0"/>
                        </a:rPr>
                        <a:t>n </a:t>
                      </a:r>
                      <a:r>
                        <a:rPr lang="en-US" sz="2200" b="1" i="0" u="none" strike="noStrike" baseline="-25000" dirty="0" smtClean="0">
                          <a:solidFill>
                            <a:schemeClr val="tx1"/>
                          </a:solidFill>
                          <a:latin typeface="Times New Roman" pitchFamily="18" charset="0"/>
                          <a:cs typeface="Times New Roman" pitchFamily="18" charset="0"/>
                        </a:rPr>
                        <a:t>k</a:t>
                      </a:r>
                      <a:endParaRPr lang="en-US" sz="2200" b="1" i="0" u="none" strike="noStrike" dirty="0" smtClean="0">
                        <a:solidFill>
                          <a:schemeClr val="tx1"/>
                        </a:solidFill>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smtClean="0">
                          <a:solidFill>
                            <a:schemeClr val="tx1"/>
                          </a:solidFill>
                        </a:rPr>
                        <a:t>P(</a:t>
                      </a:r>
                      <a:r>
                        <a:rPr lang="en-US" sz="2200" b="1" i="0" u="none" strike="noStrike" dirty="0" smtClean="0">
                          <a:solidFill>
                            <a:schemeClr val="tx1"/>
                          </a:solidFill>
                          <a:latin typeface="Times New Roman" pitchFamily="18" charset="0"/>
                          <a:cs typeface="Times New Roman" pitchFamily="18" charset="0"/>
                        </a:rPr>
                        <a:t>r</a:t>
                      </a:r>
                      <a:r>
                        <a:rPr lang="en-US" sz="2200" b="1" i="0" u="none" strike="noStrike" baseline="0" dirty="0" smtClean="0">
                          <a:solidFill>
                            <a:schemeClr val="tx1"/>
                          </a:solidFill>
                          <a:latin typeface="Times New Roman" pitchFamily="18" charset="0"/>
                          <a:cs typeface="Times New Roman" pitchFamily="18" charset="0"/>
                        </a:rPr>
                        <a:t> </a:t>
                      </a:r>
                      <a:r>
                        <a:rPr lang="en-US" sz="2200" b="1" i="0" u="none" strike="noStrike" baseline="-25000" dirty="0" smtClean="0">
                          <a:solidFill>
                            <a:schemeClr val="tx1"/>
                          </a:solidFill>
                          <a:latin typeface="Times New Roman" pitchFamily="18" charset="0"/>
                          <a:cs typeface="Times New Roman" pitchFamily="18" charset="0"/>
                        </a:rPr>
                        <a:t>k</a:t>
                      </a:r>
                      <a:r>
                        <a:rPr lang="en-US" sz="2200" b="1" i="0" u="none" strike="noStrike" baseline="0" dirty="0" smtClean="0">
                          <a:solidFill>
                            <a:schemeClr val="tx1"/>
                          </a:solidFill>
                          <a:latin typeface="Times New Roman" pitchFamily="18" charset="0"/>
                          <a:cs typeface="Times New Roman" pitchFamily="18" charset="0"/>
                        </a:rPr>
                        <a:t> )= </a:t>
                      </a:r>
                      <a:r>
                        <a:rPr lang="en-US" sz="2200" b="1" i="0" u="none" strike="noStrike" dirty="0" smtClean="0">
                          <a:solidFill>
                            <a:schemeClr val="tx1"/>
                          </a:solidFill>
                          <a:latin typeface="Times New Roman" pitchFamily="18" charset="0"/>
                          <a:cs typeface="Times New Roman" pitchFamily="18" charset="0"/>
                        </a:rPr>
                        <a:t>n </a:t>
                      </a:r>
                      <a:r>
                        <a:rPr lang="en-US" sz="2200" b="1" i="0" u="none" strike="noStrike" baseline="-25000" dirty="0" smtClean="0">
                          <a:solidFill>
                            <a:schemeClr val="tx1"/>
                          </a:solidFill>
                          <a:latin typeface="Times New Roman" pitchFamily="18" charset="0"/>
                          <a:cs typeface="Times New Roman" pitchFamily="18" charset="0"/>
                        </a:rPr>
                        <a:t>k  </a:t>
                      </a:r>
                      <a:r>
                        <a:rPr lang="en-US" sz="2200" b="1" i="0" u="none" strike="noStrike" baseline="0" dirty="0" smtClean="0">
                          <a:solidFill>
                            <a:schemeClr val="tx1"/>
                          </a:solidFill>
                          <a:latin typeface="Times New Roman" pitchFamily="18" charset="0"/>
                          <a:cs typeface="Times New Roman" pitchFamily="18" charset="0"/>
                        </a:rPr>
                        <a:t>  /n</a:t>
                      </a:r>
                      <a:endParaRPr lang="en-US" sz="2200" b="1" i="0" u="none" strike="noStrike" dirty="0" smtClean="0">
                        <a:solidFill>
                          <a:schemeClr val="tx1"/>
                        </a:solidFill>
                        <a:latin typeface="Times New Roman" pitchFamily="18" charset="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2200" b="1" i="0" u="none" strike="noStrike" dirty="0" smtClean="0">
                        <a:solidFill>
                          <a:schemeClr val="tx1"/>
                        </a:solidFill>
                        <a:latin typeface="Times New Roman" pitchFamily="18" charset="0"/>
                        <a:cs typeface="Times New Roman" pitchFamily="18" charset="0"/>
                      </a:endParaRPr>
                    </a:p>
                  </a:txBody>
                  <a:tcPr/>
                </a:tc>
                <a:tc>
                  <a:txBody>
                    <a:bodyPr/>
                    <a:lstStyle/>
                    <a:p>
                      <a:pPr algn="ctr"/>
                      <a:r>
                        <a:rPr lang="en-US" sz="2200" dirty="0" smtClean="0">
                          <a:solidFill>
                            <a:schemeClr val="tx1"/>
                          </a:solidFill>
                        </a:rPr>
                        <a:t>CDF</a:t>
                      </a:r>
                      <a:endParaRPr lang="en-US" sz="2200" dirty="0">
                        <a:solidFill>
                          <a:schemeClr val="tx1"/>
                        </a:solidFill>
                      </a:endParaRPr>
                    </a:p>
                  </a:txBody>
                  <a:tcPr/>
                </a:tc>
                <a:tc>
                  <a:txBody>
                    <a:bodyPr/>
                    <a:lstStyle/>
                    <a:p>
                      <a:pPr algn="ctr"/>
                      <a:r>
                        <a:rPr lang="en-US" sz="2200" dirty="0" smtClean="0">
                          <a:solidFill>
                            <a:schemeClr val="tx1"/>
                          </a:solidFill>
                        </a:rPr>
                        <a:t>S=CDF*(L-1)</a:t>
                      </a:r>
                      <a:endParaRPr lang="en-US" sz="2200" dirty="0">
                        <a:solidFill>
                          <a:schemeClr val="tx1"/>
                        </a:solidFill>
                      </a:endParaRPr>
                    </a:p>
                  </a:txBody>
                  <a:tcPr/>
                </a:tc>
                <a:tc>
                  <a:txBody>
                    <a:bodyPr/>
                    <a:lstStyle/>
                    <a:p>
                      <a:pPr algn="ctr"/>
                      <a:r>
                        <a:rPr lang="en-US" sz="2200" dirty="0" smtClean="0">
                          <a:solidFill>
                            <a:schemeClr val="tx1"/>
                          </a:solidFill>
                        </a:rPr>
                        <a:t> s</a:t>
                      </a:r>
                      <a:endParaRPr lang="en-US" sz="2200" dirty="0">
                        <a:solidFill>
                          <a:schemeClr val="tx1"/>
                        </a:solidFill>
                      </a:endParaRPr>
                    </a:p>
                  </a:txBody>
                  <a:tcPr/>
                </a:tc>
              </a:tr>
              <a:tr h="689151">
                <a:tc>
                  <a:txBody>
                    <a:bodyPr/>
                    <a:lstStyle/>
                    <a:p>
                      <a:pPr algn="ctr"/>
                      <a:r>
                        <a:rPr lang="en-US" sz="2000" b="1" dirty="0" smtClean="0"/>
                        <a:t>0</a:t>
                      </a:r>
                      <a:endParaRPr lang="en-US" sz="2000" b="1" dirty="0"/>
                    </a:p>
                  </a:txBody>
                  <a:tcPr/>
                </a:tc>
                <a:tc>
                  <a:txBody>
                    <a:bodyPr/>
                    <a:lstStyle/>
                    <a:p>
                      <a:pPr algn="ctr"/>
                      <a:r>
                        <a:rPr lang="en-US" sz="2000" b="1" dirty="0" smtClean="0"/>
                        <a:t>3</a:t>
                      </a:r>
                      <a:endParaRPr lang="en-US" sz="2000" b="1" dirty="0"/>
                    </a:p>
                  </a:txBody>
                  <a:tcPr/>
                </a:tc>
                <a:tc>
                  <a:txBody>
                    <a:bodyPr/>
                    <a:lstStyle/>
                    <a:p>
                      <a:pPr algn="ctr"/>
                      <a:r>
                        <a:rPr lang="en-US" sz="2000" b="1" dirty="0" smtClean="0"/>
                        <a:t>0.1875</a:t>
                      </a:r>
                      <a:endParaRPr lang="en-US" sz="2000" b="1" dirty="0"/>
                    </a:p>
                  </a:txBody>
                  <a:tcPr/>
                </a:tc>
                <a:tc>
                  <a:txBody>
                    <a:bodyPr/>
                    <a:lstStyle/>
                    <a:p>
                      <a:pPr algn="ctr"/>
                      <a:r>
                        <a:rPr lang="en-US" sz="2000" b="1" dirty="0" smtClean="0"/>
                        <a:t>0.1875</a:t>
                      </a:r>
                      <a:endParaRPr lang="en-US" sz="2000" b="1" dirty="0"/>
                    </a:p>
                  </a:txBody>
                  <a:tcPr/>
                </a:tc>
                <a:tc>
                  <a:txBody>
                    <a:bodyPr/>
                    <a:lstStyle/>
                    <a:p>
                      <a:pPr algn="ctr"/>
                      <a:r>
                        <a:rPr lang="en-US" sz="2000" b="1" dirty="0" smtClean="0"/>
                        <a:t>1.3125</a:t>
                      </a:r>
                      <a:endParaRPr lang="en-US" sz="2000" b="1" dirty="0"/>
                    </a:p>
                  </a:txBody>
                  <a:tcPr/>
                </a:tc>
                <a:tc>
                  <a:txBody>
                    <a:bodyPr/>
                    <a:lstStyle/>
                    <a:p>
                      <a:pPr algn="ctr"/>
                      <a:r>
                        <a:rPr lang="en-US" sz="2000" b="1" dirty="0" smtClean="0">
                          <a:latin typeface="Courier New"/>
                          <a:cs typeface="Courier New"/>
                        </a:rPr>
                        <a:t>= 1</a:t>
                      </a:r>
                      <a:endParaRPr lang="en-US" sz="2000" b="1" dirty="0"/>
                    </a:p>
                  </a:txBody>
                  <a:tcPr/>
                </a:tc>
              </a:tr>
              <a:tr h="689151">
                <a:tc>
                  <a:txBody>
                    <a:bodyPr/>
                    <a:lstStyle/>
                    <a:p>
                      <a:pPr algn="ctr"/>
                      <a:r>
                        <a:rPr lang="en-US" sz="2000" b="1" dirty="0" smtClean="0"/>
                        <a:t>1</a:t>
                      </a:r>
                      <a:endParaRPr lang="en-US" sz="2000" b="1" dirty="0"/>
                    </a:p>
                  </a:txBody>
                  <a:tcPr/>
                </a:tc>
                <a:tc>
                  <a:txBody>
                    <a:bodyPr/>
                    <a:lstStyle/>
                    <a:p>
                      <a:pPr algn="ctr"/>
                      <a:r>
                        <a:rPr lang="en-US" sz="2000" b="1" dirty="0" smtClean="0"/>
                        <a:t>4</a:t>
                      </a:r>
                      <a:endParaRPr lang="en-US" sz="2000" b="1" dirty="0"/>
                    </a:p>
                  </a:txBody>
                  <a:tcPr/>
                </a:tc>
                <a:tc>
                  <a:txBody>
                    <a:bodyPr/>
                    <a:lstStyle/>
                    <a:p>
                      <a:pPr algn="ctr"/>
                      <a:r>
                        <a:rPr lang="en-US" sz="2000" b="1" dirty="0" smtClean="0"/>
                        <a:t>0.25</a:t>
                      </a:r>
                      <a:endParaRPr lang="en-US" sz="2000" b="1" dirty="0"/>
                    </a:p>
                  </a:txBody>
                  <a:tcPr/>
                </a:tc>
                <a:tc>
                  <a:txBody>
                    <a:bodyPr/>
                    <a:lstStyle/>
                    <a:p>
                      <a:pPr algn="ctr"/>
                      <a:r>
                        <a:rPr lang="en-US" sz="2000" b="1" dirty="0" smtClean="0"/>
                        <a:t>0.4375</a:t>
                      </a:r>
                      <a:endParaRPr lang="en-US" sz="2000" b="1" dirty="0"/>
                    </a:p>
                  </a:txBody>
                  <a:tcPr/>
                </a:tc>
                <a:tc>
                  <a:txBody>
                    <a:bodyPr/>
                    <a:lstStyle/>
                    <a:p>
                      <a:pPr algn="ctr"/>
                      <a:r>
                        <a:rPr lang="en-US" sz="2000" b="1" dirty="0" smtClean="0"/>
                        <a:t>3.0625</a:t>
                      </a:r>
                      <a:endParaRPr lang="en-US" sz="2000" b="1" dirty="0"/>
                    </a:p>
                  </a:txBody>
                  <a:tcPr/>
                </a:tc>
                <a:tc>
                  <a:txBody>
                    <a:bodyPr/>
                    <a:lstStyle/>
                    <a:p>
                      <a:pPr algn="ctr"/>
                      <a:r>
                        <a:rPr lang="en-US" sz="2000" b="1" dirty="0" smtClean="0">
                          <a:latin typeface="Courier New"/>
                          <a:cs typeface="Courier New"/>
                        </a:rPr>
                        <a:t>= </a:t>
                      </a:r>
                      <a:r>
                        <a:rPr lang="en-US" sz="2000" b="1" dirty="0" smtClean="0"/>
                        <a:t>3</a:t>
                      </a:r>
                      <a:endParaRPr lang="en-US" sz="2000" b="1" dirty="0"/>
                    </a:p>
                  </a:txBody>
                  <a:tcPr/>
                </a:tc>
              </a:tr>
              <a:tr h="689151">
                <a:tc>
                  <a:txBody>
                    <a:bodyPr/>
                    <a:lstStyle/>
                    <a:p>
                      <a:pPr algn="ctr"/>
                      <a:r>
                        <a:rPr lang="en-US" sz="2000" b="1" dirty="0" smtClean="0"/>
                        <a:t>2</a:t>
                      </a:r>
                      <a:endParaRPr lang="en-US" sz="2000" b="1" dirty="0"/>
                    </a:p>
                  </a:txBody>
                  <a:tcPr/>
                </a:tc>
                <a:tc>
                  <a:txBody>
                    <a:bodyPr/>
                    <a:lstStyle/>
                    <a:p>
                      <a:pPr algn="ctr"/>
                      <a:r>
                        <a:rPr lang="en-US" sz="2000" b="1" dirty="0" smtClean="0"/>
                        <a:t>5</a:t>
                      </a:r>
                      <a:endParaRPr lang="en-US" sz="2000" b="1" dirty="0"/>
                    </a:p>
                  </a:txBody>
                  <a:tcPr/>
                </a:tc>
                <a:tc>
                  <a:txBody>
                    <a:bodyPr/>
                    <a:lstStyle/>
                    <a:p>
                      <a:pPr algn="ctr"/>
                      <a:r>
                        <a:rPr lang="en-US" sz="2000" b="1" dirty="0" smtClean="0"/>
                        <a:t>0.3125</a:t>
                      </a:r>
                      <a:endParaRPr lang="en-US" sz="2000" b="1" dirty="0"/>
                    </a:p>
                  </a:txBody>
                  <a:tcPr/>
                </a:tc>
                <a:tc>
                  <a:txBody>
                    <a:bodyPr/>
                    <a:lstStyle/>
                    <a:p>
                      <a:pPr algn="ctr"/>
                      <a:r>
                        <a:rPr lang="en-US" sz="2000" b="1" dirty="0" smtClean="0"/>
                        <a:t>0.75</a:t>
                      </a:r>
                      <a:endParaRPr lang="en-US" sz="2000" b="1" dirty="0"/>
                    </a:p>
                  </a:txBody>
                  <a:tcPr/>
                </a:tc>
                <a:tc>
                  <a:txBody>
                    <a:bodyPr/>
                    <a:lstStyle/>
                    <a:p>
                      <a:pPr algn="ctr"/>
                      <a:r>
                        <a:rPr lang="en-US" sz="2000" b="1" dirty="0" smtClean="0"/>
                        <a:t>5.25</a:t>
                      </a:r>
                      <a:endParaRPr lang="en-US" sz="2000" b="1" dirty="0"/>
                    </a:p>
                  </a:txBody>
                  <a:tcPr/>
                </a:tc>
                <a:tc>
                  <a:txBody>
                    <a:bodyPr/>
                    <a:lstStyle/>
                    <a:p>
                      <a:pPr algn="ctr"/>
                      <a:r>
                        <a:rPr lang="en-US" sz="2000" b="1" dirty="0" smtClean="0">
                          <a:latin typeface="Courier New"/>
                          <a:cs typeface="Courier New"/>
                        </a:rPr>
                        <a:t>= </a:t>
                      </a:r>
                      <a:r>
                        <a:rPr lang="en-US" sz="2000" b="1" dirty="0" smtClean="0"/>
                        <a:t>5</a:t>
                      </a:r>
                      <a:endParaRPr lang="en-US" sz="2000" b="1" dirty="0"/>
                    </a:p>
                  </a:txBody>
                  <a:tcPr/>
                </a:tc>
              </a:tr>
              <a:tr h="689151">
                <a:tc>
                  <a:txBody>
                    <a:bodyPr/>
                    <a:lstStyle/>
                    <a:p>
                      <a:pPr algn="ctr"/>
                      <a:r>
                        <a:rPr lang="en-US" sz="2000" b="1" dirty="0" smtClean="0"/>
                        <a:t>3</a:t>
                      </a:r>
                      <a:endParaRPr lang="en-US" sz="2000" b="1" dirty="0"/>
                    </a:p>
                  </a:txBody>
                  <a:tcPr/>
                </a:tc>
                <a:tc>
                  <a:txBody>
                    <a:bodyPr/>
                    <a:lstStyle/>
                    <a:p>
                      <a:pPr algn="ctr"/>
                      <a:r>
                        <a:rPr lang="en-US" sz="2000" b="1" dirty="0" smtClean="0"/>
                        <a:t>0</a:t>
                      </a:r>
                      <a:endParaRPr lang="en-US" sz="2000" b="1" dirty="0"/>
                    </a:p>
                  </a:txBody>
                  <a:tcPr/>
                </a:tc>
                <a:tc>
                  <a:txBody>
                    <a:bodyPr/>
                    <a:lstStyle/>
                    <a:p>
                      <a:pPr algn="ctr"/>
                      <a:r>
                        <a:rPr lang="en-US" sz="2000" b="1" dirty="0" smtClean="0"/>
                        <a:t>0</a:t>
                      </a:r>
                      <a:endParaRPr lang="en-US" sz="2000" b="1" dirty="0"/>
                    </a:p>
                  </a:txBody>
                  <a:tcPr/>
                </a:tc>
                <a:tc>
                  <a:txBody>
                    <a:bodyPr/>
                    <a:lstStyle/>
                    <a:p>
                      <a:pPr algn="ctr"/>
                      <a:r>
                        <a:rPr lang="en-US" sz="2000" b="1" dirty="0" smtClean="0"/>
                        <a:t>0.75</a:t>
                      </a:r>
                      <a:endParaRPr lang="en-US" sz="2000" b="1" dirty="0"/>
                    </a:p>
                  </a:txBody>
                  <a:tcPr/>
                </a:tc>
                <a:tc>
                  <a:txBody>
                    <a:bodyPr/>
                    <a:lstStyle/>
                    <a:p>
                      <a:pPr algn="ctr"/>
                      <a:r>
                        <a:rPr lang="en-US" sz="2000" b="1" dirty="0" smtClean="0"/>
                        <a:t>5.25</a:t>
                      </a:r>
                      <a:endParaRPr lang="en-US" sz="2000" b="1" dirty="0"/>
                    </a:p>
                  </a:txBody>
                  <a:tcPr/>
                </a:tc>
                <a:tc>
                  <a:txBody>
                    <a:bodyPr/>
                    <a:lstStyle/>
                    <a:p>
                      <a:pPr algn="ctr"/>
                      <a:r>
                        <a:rPr lang="en-US" sz="2000" b="1" dirty="0" smtClean="0">
                          <a:latin typeface="Courier New"/>
                          <a:cs typeface="Courier New"/>
                        </a:rPr>
                        <a:t>= </a:t>
                      </a:r>
                      <a:r>
                        <a:rPr lang="en-US" sz="2000" b="1" dirty="0" smtClean="0"/>
                        <a:t>5</a:t>
                      </a:r>
                      <a:endParaRPr lang="en-US" sz="2000" b="1" dirty="0"/>
                    </a:p>
                  </a:txBody>
                  <a:tcPr/>
                </a:tc>
              </a:tr>
              <a:tr h="689151">
                <a:tc>
                  <a:txBody>
                    <a:bodyPr/>
                    <a:lstStyle/>
                    <a:p>
                      <a:pPr algn="ctr"/>
                      <a:r>
                        <a:rPr lang="en-US" sz="2000" b="1" dirty="0" smtClean="0"/>
                        <a:t>4</a:t>
                      </a:r>
                      <a:endParaRPr lang="en-US" sz="2000" b="1" dirty="0"/>
                    </a:p>
                  </a:txBody>
                  <a:tcPr/>
                </a:tc>
                <a:tc>
                  <a:txBody>
                    <a:bodyPr/>
                    <a:lstStyle/>
                    <a:p>
                      <a:pPr algn="ctr"/>
                      <a:r>
                        <a:rPr lang="en-US" sz="2000" b="1" dirty="0" smtClean="0"/>
                        <a:t>1</a:t>
                      </a:r>
                      <a:endParaRPr lang="en-US" sz="2000" b="1" dirty="0"/>
                    </a:p>
                  </a:txBody>
                  <a:tcPr/>
                </a:tc>
                <a:tc>
                  <a:txBody>
                    <a:bodyPr/>
                    <a:lstStyle/>
                    <a:p>
                      <a:pPr algn="ctr"/>
                      <a:r>
                        <a:rPr lang="en-US" sz="2000" b="1" dirty="0" smtClean="0"/>
                        <a:t>0.0625</a:t>
                      </a:r>
                      <a:endParaRPr lang="en-US" sz="2000" b="1" dirty="0"/>
                    </a:p>
                  </a:txBody>
                  <a:tcPr/>
                </a:tc>
                <a:tc>
                  <a:txBody>
                    <a:bodyPr/>
                    <a:lstStyle/>
                    <a:p>
                      <a:pPr algn="ctr"/>
                      <a:r>
                        <a:rPr lang="en-US" sz="2000" b="1" dirty="0" smtClean="0"/>
                        <a:t>0.8125</a:t>
                      </a:r>
                      <a:endParaRPr lang="en-US" sz="2000" b="1" dirty="0"/>
                    </a:p>
                  </a:txBody>
                  <a:tcPr/>
                </a:tc>
                <a:tc>
                  <a:txBody>
                    <a:bodyPr/>
                    <a:lstStyle/>
                    <a:p>
                      <a:pPr algn="ctr"/>
                      <a:r>
                        <a:rPr lang="en-US" sz="2000" b="1" dirty="0" smtClean="0"/>
                        <a:t>5.6875</a:t>
                      </a:r>
                      <a:endParaRPr lang="en-US" sz="2000" b="1" dirty="0"/>
                    </a:p>
                  </a:txBody>
                  <a:tcPr/>
                </a:tc>
                <a:tc>
                  <a:txBody>
                    <a:bodyPr/>
                    <a:lstStyle/>
                    <a:p>
                      <a:pPr algn="ctr"/>
                      <a:r>
                        <a:rPr lang="en-US" sz="2000" b="1" dirty="0" smtClean="0">
                          <a:latin typeface="Courier New"/>
                          <a:cs typeface="Courier New"/>
                        </a:rPr>
                        <a:t>= </a:t>
                      </a:r>
                      <a:r>
                        <a:rPr lang="en-US" sz="2000" b="1" dirty="0" smtClean="0"/>
                        <a:t>6</a:t>
                      </a:r>
                      <a:endParaRPr lang="en-US" sz="2000" b="1" dirty="0"/>
                    </a:p>
                  </a:txBody>
                  <a:tcPr/>
                </a:tc>
              </a:tr>
              <a:tr h="689151">
                <a:tc>
                  <a:txBody>
                    <a:bodyPr/>
                    <a:lstStyle/>
                    <a:p>
                      <a:pPr algn="ctr"/>
                      <a:r>
                        <a:rPr lang="en-US" sz="2000" b="1" dirty="0" smtClean="0"/>
                        <a:t>5</a:t>
                      </a:r>
                      <a:endParaRPr lang="en-US" sz="2000" b="1" dirty="0"/>
                    </a:p>
                  </a:txBody>
                  <a:tcPr/>
                </a:tc>
                <a:tc>
                  <a:txBody>
                    <a:bodyPr/>
                    <a:lstStyle/>
                    <a:p>
                      <a:pPr algn="ctr"/>
                      <a:r>
                        <a:rPr lang="en-US" sz="2000" b="1" dirty="0" smtClean="0"/>
                        <a:t>1</a:t>
                      </a:r>
                      <a:endParaRPr lang="en-US" sz="2000" b="1" dirty="0"/>
                    </a:p>
                  </a:txBody>
                  <a:tcPr/>
                </a:tc>
                <a:tc>
                  <a:txBody>
                    <a:bodyPr/>
                    <a:lstStyle/>
                    <a:p>
                      <a:pPr algn="ctr"/>
                      <a:r>
                        <a:rPr lang="en-US" sz="2000" b="1" dirty="0" smtClean="0"/>
                        <a:t>0.0625</a:t>
                      </a:r>
                      <a:endParaRPr lang="en-US" sz="2000" b="1" dirty="0"/>
                    </a:p>
                  </a:txBody>
                  <a:tcPr/>
                </a:tc>
                <a:tc>
                  <a:txBody>
                    <a:bodyPr/>
                    <a:lstStyle/>
                    <a:p>
                      <a:pPr algn="ctr"/>
                      <a:r>
                        <a:rPr lang="en-US" sz="2000" b="1" dirty="0" smtClean="0"/>
                        <a:t>0.875</a:t>
                      </a:r>
                      <a:endParaRPr lang="en-US" sz="2000" b="1" dirty="0"/>
                    </a:p>
                  </a:txBody>
                  <a:tcPr/>
                </a:tc>
                <a:tc>
                  <a:txBody>
                    <a:bodyPr/>
                    <a:lstStyle/>
                    <a:p>
                      <a:pPr algn="ctr"/>
                      <a:r>
                        <a:rPr lang="en-US" sz="2000" b="1" dirty="0" smtClean="0"/>
                        <a:t>6.125</a:t>
                      </a:r>
                      <a:endParaRPr lang="en-US" sz="2000" b="1" dirty="0"/>
                    </a:p>
                  </a:txBody>
                  <a:tcPr/>
                </a:tc>
                <a:tc>
                  <a:txBody>
                    <a:bodyPr/>
                    <a:lstStyle/>
                    <a:p>
                      <a:pPr algn="ctr"/>
                      <a:r>
                        <a:rPr lang="en-US" sz="2000" b="1" dirty="0" smtClean="0">
                          <a:latin typeface="Courier New"/>
                          <a:cs typeface="Courier New"/>
                        </a:rPr>
                        <a:t>= </a:t>
                      </a:r>
                      <a:r>
                        <a:rPr lang="en-US" sz="2000" b="1" dirty="0" smtClean="0"/>
                        <a:t>6</a:t>
                      </a:r>
                      <a:endParaRPr lang="en-US" sz="2000" b="1" dirty="0"/>
                    </a:p>
                  </a:txBody>
                  <a:tcPr/>
                </a:tc>
              </a:tr>
              <a:tr h="689151">
                <a:tc>
                  <a:txBody>
                    <a:bodyPr/>
                    <a:lstStyle/>
                    <a:p>
                      <a:pPr algn="ctr"/>
                      <a:r>
                        <a:rPr lang="en-US" sz="2000" b="1" dirty="0" smtClean="0"/>
                        <a:t>6</a:t>
                      </a:r>
                      <a:endParaRPr lang="en-US" sz="2000" b="1" dirty="0"/>
                    </a:p>
                  </a:txBody>
                  <a:tcPr/>
                </a:tc>
                <a:tc>
                  <a:txBody>
                    <a:bodyPr/>
                    <a:lstStyle/>
                    <a:p>
                      <a:pPr algn="ctr"/>
                      <a:r>
                        <a:rPr lang="en-US" sz="2000" b="1" dirty="0" smtClean="0"/>
                        <a:t>0</a:t>
                      </a:r>
                      <a:endParaRPr lang="en-US" sz="2000" b="1" dirty="0"/>
                    </a:p>
                  </a:txBody>
                  <a:tcPr/>
                </a:tc>
                <a:tc>
                  <a:txBody>
                    <a:bodyPr/>
                    <a:lstStyle/>
                    <a:p>
                      <a:pPr algn="ctr"/>
                      <a:r>
                        <a:rPr lang="en-US" sz="2000" b="1" dirty="0" smtClean="0"/>
                        <a:t>0</a:t>
                      </a:r>
                      <a:endParaRPr lang="en-US" sz="2000" b="1" dirty="0"/>
                    </a:p>
                  </a:txBody>
                  <a:tcPr/>
                </a:tc>
                <a:tc>
                  <a:txBody>
                    <a:bodyPr/>
                    <a:lstStyle/>
                    <a:p>
                      <a:pPr algn="ctr"/>
                      <a:r>
                        <a:rPr lang="en-US" sz="2000" b="1" dirty="0" smtClean="0"/>
                        <a:t>0.875</a:t>
                      </a:r>
                      <a:endParaRPr lang="en-US" sz="2000" b="1" dirty="0"/>
                    </a:p>
                  </a:txBody>
                  <a:tcPr/>
                </a:tc>
                <a:tc>
                  <a:txBody>
                    <a:bodyPr/>
                    <a:lstStyle/>
                    <a:p>
                      <a:pPr algn="ctr"/>
                      <a:r>
                        <a:rPr lang="en-US" sz="2000" b="1" dirty="0" smtClean="0"/>
                        <a:t>6.125</a:t>
                      </a:r>
                      <a:endParaRPr lang="en-US" sz="2000" b="1" dirty="0"/>
                    </a:p>
                  </a:txBody>
                  <a:tcPr/>
                </a:tc>
                <a:tc>
                  <a:txBody>
                    <a:bodyPr/>
                    <a:lstStyle/>
                    <a:p>
                      <a:pPr algn="ctr"/>
                      <a:r>
                        <a:rPr lang="en-US" sz="2000" b="1" dirty="0" smtClean="0">
                          <a:latin typeface="Courier New"/>
                          <a:cs typeface="Courier New"/>
                        </a:rPr>
                        <a:t>= </a:t>
                      </a:r>
                      <a:r>
                        <a:rPr lang="en-US" sz="2000" b="1" dirty="0" smtClean="0"/>
                        <a:t>6</a:t>
                      </a:r>
                      <a:endParaRPr lang="en-US" sz="2000" b="1" dirty="0"/>
                    </a:p>
                  </a:txBody>
                  <a:tcPr/>
                </a:tc>
              </a:tr>
              <a:tr h="689151">
                <a:tc>
                  <a:txBody>
                    <a:bodyPr/>
                    <a:lstStyle/>
                    <a:p>
                      <a:pPr algn="ctr"/>
                      <a:r>
                        <a:rPr lang="en-US" sz="2000" b="1" dirty="0" smtClean="0"/>
                        <a:t>7</a:t>
                      </a:r>
                      <a:endParaRPr lang="en-US" sz="2000" b="1" dirty="0"/>
                    </a:p>
                  </a:txBody>
                  <a:tcPr/>
                </a:tc>
                <a:tc>
                  <a:txBody>
                    <a:bodyPr/>
                    <a:lstStyle/>
                    <a:p>
                      <a:pPr algn="ctr"/>
                      <a:r>
                        <a:rPr lang="en-US" sz="2000" b="1" dirty="0" smtClean="0"/>
                        <a:t>2</a:t>
                      </a:r>
                      <a:endParaRPr lang="en-US" sz="2000" b="1" dirty="0"/>
                    </a:p>
                  </a:txBody>
                  <a:tcPr/>
                </a:tc>
                <a:tc>
                  <a:txBody>
                    <a:bodyPr/>
                    <a:lstStyle/>
                    <a:p>
                      <a:pPr algn="ctr"/>
                      <a:r>
                        <a:rPr lang="en-US" sz="2000" b="1" dirty="0" smtClean="0"/>
                        <a:t>0.125</a:t>
                      </a:r>
                      <a:endParaRPr lang="en-US" sz="2000" b="1" dirty="0"/>
                    </a:p>
                  </a:txBody>
                  <a:tcPr/>
                </a:tc>
                <a:tc>
                  <a:txBody>
                    <a:bodyPr/>
                    <a:lstStyle/>
                    <a:p>
                      <a:pPr algn="ctr"/>
                      <a:r>
                        <a:rPr lang="en-US" sz="2000" b="1" dirty="0" smtClean="0"/>
                        <a:t>1</a:t>
                      </a:r>
                      <a:endParaRPr lang="en-US" sz="2000" b="1" dirty="0"/>
                    </a:p>
                  </a:txBody>
                  <a:tcPr/>
                </a:tc>
                <a:tc>
                  <a:txBody>
                    <a:bodyPr/>
                    <a:lstStyle/>
                    <a:p>
                      <a:pPr algn="ctr"/>
                      <a:r>
                        <a:rPr lang="en-US" sz="2000" b="1" dirty="0" smtClean="0"/>
                        <a:t>7</a:t>
                      </a:r>
                      <a:endParaRPr lang="en-US" sz="2000" b="1" dirty="0"/>
                    </a:p>
                  </a:txBody>
                  <a:tcPr/>
                </a:tc>
                <a:tc>
                  <a:txBody>
                    <a:bodyPr/>
                    <a:lstStyle/>
                    <a:p>
                      <a:pPr algn="ctr"/>
                      <a:r>
                        <a:rPr lang="en-US" sz="2000" b="1" dirty="0" smtClean="0">
                          <a:latin typeface="Courier New"/>
                          <a:cs typeface="Courier New"/>
                        </a:rPr>
                        <a:t>= </a:t>
                      </a:r>
                      <a:r>
                        <a:rPr lang="en-US" sz="2000" b="1" dirty="0" smtClean="0"/>
                        <a:t>7</a:t>
                      </a:r>
                      <a:endParaRPr lang="en-US" sz="2000" b="1" dirty="0"/>
                    </a:p>
                  </a:txBody>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382000" cy="6354762"/>
          </a:xfrm>
        </p:spPr>
        <p:txBody>
          <a:bodyPr/>
          <a:lstStyle/>
          <a:p>
            <a:r>
              <a:rPr lang="en-US" dirty="0" smtClean="0"/>
              <a:t>Histogram Equalization (Problem)</a:t>
            </a:r>
            <a:endParaRPr lang="en-US" dirty="0"/>
          </a:p>
        </p:txBody>
      </p:sp>
      <p:graphicFrame>
        <p:nvGraphicFramePr>
          <p:cNvPr id="3" name="Table 2"/>
          <p:cNvGraphicFramePr>
            <a:graphicFrameLocks noGrp="1"/>
          </p:cNvGraphicFramePr>
          <p:nvPr/>
        </p:nvGraphicFramePr>
        <p:xfrm>
          <a:off x="1524000" y="1143000"/>
          <a:ext cx="1752600" cy="1828800"/>
        </p:xfrm>
        <a:graphic>
          <a:graphicData uri="http://schemas.openxmlformats.org/drawingml/2006/table">
            <a:tbl>
              <a:tblPr/>
              <a:tblGrid>
                <a:gridCol w="438150"/>
                <a:gridCol w="438150"/>
                <a:gridCol w="438150"/>
                <a:gridCol w="438150"/>
              </a:tblGrid>
              <a:tr h="457200">
                <a:tc>
                  <a:txBody>
                    <a:bodyPr/>
                    <a:lstStyle/>
                    <a:p>
                      <a:pPr algn="ctr" fontAlgn="ctr"/>
                      <a:r>
                        <a:rPr lang="en-US" sz="2000" b="1" i="0" u="none" strike="noStrike" dirty="0">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bl>
          </a:graphicData>
        </a:graphic>
      </p:graphicFrame>
      <p:graphicFrame>
        <p:nvGraphicFramePr>
          <p:cNvPr id="14" name="Table 13"/>
          <p:cNvGraphicFramePr>
            <a:graphicFrameLocks noGrp="1"/>
          </p:cNvGraphicFramePr>
          <p:nvPr/>
        </p:nvGraphicFramePr>
        <p:xfrm>
          <a:off x="5181600" y="3429000"/>
          <a:ext cx="2667000" cy="228600"/>
        </p:xfrm>
        <a:graphic>
          <a:graphicData uri="http://schemas.openxmlformats.org/drawingml/2006/table">
            <a:tbl>
              <a:tblPr>
                <a:tableStyleId>{2D5ABB26-0587-4C30-8999-92F81FD0307C}</a:tableStyleId>
              </a:tblPr>
              <a:tblGrid>
                <a:gridCol w="333375"/>
                <a:gridCol w="333375"/>
                <a:gridCol w="333375"/>
                <a:gridCol w="333375"/>
                <a:gridCol w="333375"/>
                <a:gridCol w="333375"/>
                <a:gridCol w="333375"/>
                <a:gridCol w="333375"/>
              </a:tblGrid>
              <a:tr h="228600">
                <a:tc>
                  <a:txBody>
                    <a:bodyPr/>
                    <a:lstStyle/>
                    <a:p>
                      <a:pPr algn="ctr" fontAlgn="ctr"/>
                      <a:r>
                        <a:rPr lang="en-US" sz="1100" b="1" u="none" strike="noStrike" dirty="0"/>
                        <a:t>0</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1</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2</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3</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4</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5</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6</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7</a:t>
                      </a:r>
                      <a:endParaRPr lang="en-US" sz="1100" b="1" i="0" u="none" strike="noStrike" dirty="0">
                        <a:solidFill>
                          <a:srgbClr val="000000"/>
                        </a:solidFill>
                        <a:latin typeface="Calibri"/>
                      </a:endParaRPr>
                    </a:p>
                  </a:txBody>
                  <a:tcPr marL="9525" marR="9525" marT="9525" marB="0" anchor="ctr"/>
                </a:tc>
              </a:tr>
            </a:tbl>
          </a:graphicData>
        </a:graphic>
      </p:graphicFrame>
      <p:graphicFrame>
        <p:nvGraphicFramePr>
          <p:cNvPr id="20" name="Table 19"/>
          <p:cNvGraphicFramePr>
            <a:graphicFrameLocks noGrp="1"/>
          </p:cNvGraphicFramePr>
          <p:nvPr/>
        </p:nvGraphicFramePr>
        <p:xfrm>
          <a:off x="4876800" y="838200"/>
          <a:ext cx="228600" cy="2647953"/>
        </p:xfrm>
        <a:graphic>
          <a:graphicData uri="http://schemas.openxmlformats.org/drawingml/2006/table">
            <a:tbl>
              <a:tblPr/>
              <a:tblGrid>
                <a:gridCol w="228600"/>
              </a:tblGrid>
              <a:tr h="378279">
                <a:tc>
                  <a:txBody>
                    <a:bodyPr/>
                    <a:lstStyle/>
                    <a:p>
                      <a:pPr algn="ctr" fontAlgn="b"/>
                      <a:r>
                        <a:rPr lang="en-US" sz="1100" b="1" i="0" u="none" strike="noStrike" dirty="0" smtClean="0">
                          <a:solidFill>
                            <a:srgbClr val="000000"/>
                          </a:solidFill>
                          <a:latin typeface="Calibri"/>
                        </a:rPr>
                        <a:t>6</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5</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4</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3</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2</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1</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0</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bl>
          </a:graphicData>
        </a:graphic>
      </p:graphicFrame>
      <p:grpSp>
        <p:nvGrpSpPr>
          <p:cNvPr id="33" name="Group 32"/>
          <p:cNvGrpSpPr/>
          <p:nvPr/>
        </p:nvGrpSpPr>
        <p:grpSpPr>
          <a:xfrm>
            <a:off x="5105400" y="762000"/>
            <a:ext cx="3124200" cy="2668588"/>
            <a:chOff x="5105400" y="1143000"/>
            <a:chExt cx="3124200" cy="2668588"/>
          </a:xfrm>
        </p:grpSpPr>
        <p:cxnSp>
          <p:nvCxnSpPr>
            <p:cNvPr id="6" name="Straight Arrow Connector 5"/>
            <p:cNvCxnSpPr/>
            <p:nvPr/>
          </p:nvCxnSpPr>
          <p:spPr>
            <a:xfrm>
              <a:off x="5105400" y="3810000"/>
              <a:ext cx="31242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flipH="1" flipV="1">
              <a:off x="3772694" y="2475706"/>
              <a:ext cx="26670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flipH="1" flipV="1">
              <a:off x="4761706" y="3238500"/>
              <a:ext cx="1143794" cy="79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flipH="1" flipV="1">
              <a:off x="4877197" y="3048397"/>
              <a:ext cx="152479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flipV="1">
              <a:off x="5066109" y="2857103"/>
              <a:ext cx="190579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flipV="1">
              <a:off x="6477397" y="3657997"/>
              <a:ext cx="30559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flipH="1" flipV="1">
              <a:off x="6856809" y="3657203"/>
              <a:ext cx="30559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flipH="1" flipV="1">
              <a:off x="7314009" y="3429397"/>
              <a:ext cx="763588" cy="79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15" name="Table 14"/>
          <p:cNvGraphicFramePr>
            <a:graphicFrameLocks noGrp="1"/>
          </p:cNvGraphicFramePr>
          <p:nvPr/>
        </p:nvGraphicFramePr>
        <p:xfrm>
          <a:off x="1447800" y="3733800"/>
          <a:ext cx="1752600" cy="1828800"/>
        </p:xfrm>
        <a:graphic>
          <a:graphicData uri="http://schemas.openxmlformats.org/drawingml/2006/table">
            <a:tbl>
              <a:tblPr/>
              <a:tblGrid>
                <a:gridCol w="438150"/>
                <a:gridCol w="438150"/>
                <a:gridCol w="438150"/>
                <a:gridCol w="438150"/>
              </a:tblGrid>
              <a:tr h="457200">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1</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1</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1</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6</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3</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3</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3</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6</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3</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5</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5</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7</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5</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5</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smtClean="0">
                          <a:solidFill>
                            <a:srgbClr val="000000"/>
                          </a:solidFill>
                          <a:latin typeface="Times New Roman" pitchFamily="18" charset="0"/>
                          <a:cs typeface="Times New Roman" pitchFamily="18" charset="0"/>
                        </a:rPr>
                        <a:t>5</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smtClean="0">
                          <a:solidFill>
                            <a:srgbClr val="000000"/>
                          </a:solidFill>
                          <a:latin typeface="Times New Roman" pitchFamily="18" charset="0"/>
                          <a:cs typeface="Times New Roman" pitchFamily="18" charset="0"/>
                        </a:rPr>
                        <a:t>7</a:t>
                      </a:r>
                      <a:endParaRPr lang="en-US" sz="2000" b="1" i="0" u="none" strike="noStrike" dirty="0">
                        <a:solidFill>
                          <a:srgbClr val="000000"/>
                        </a:solidFill>
                        <a:latin typeface="Times New Roman" pitchFamily="18" charset="0"/>
                        <a:cs typeface="Times New Roman"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bl>
          </a:graphicData>
        </a:graphic>
      </p:graphicFrame>
      <p:cxnSp>
        <p:nvCxnSpPr>
          <p:cNvPr id="16" name="Straight Arrow Connector 15"/>
          <p:cNvCxnSpPr/>
          <p:nvPr/>
        </p:nvCxnSpPr>
        <p:spPr>
          <a:xfrm>
            <a:off x="5105400" y="6324600"/>
            <a:ext cx="31242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flipH="1" flipV="1">
            <a:off x="3772694" y="4990306"/>
            <a:ext cx="26670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9" name="Table 18"/>
          <p:cNvGraphicFramePr>
            <a:graphicFrameLocks noGrp="1"/>
          </p:cNvGraphicFramePr>
          <p:nvPr/>
        </p:nvGraphicFramePr>
        <p:xfrm>
          <a:off x="5181600" y="6324600"/>
          <a:ext cx="2667000" cy="228600"/>
        </p:xfrm>
        <a:graphic>
          <a:graphicData uri="http://schemas.openxmlformats.org/drawingml/2006/table">
            <a:tbl>
              <a:tblPr>
                <a:tableStyleId>{2D5ABB26-0587-4C30-8999-92F81FD0307C}</a:tableStyleId>
              </a:tblPr>
              <a:tblGrid>
                <a:gridCol w="333375"/>
                <a:gridCol w="333375"/>
                <a:gridCol w="333375"/>
                <a:gridCol w="333375"/>
                <a:gridCol w="333375"/>
                <a:gridCol w="333375"/>
                <a:gridCol w="333375"/>
                <a:gridCol w="333375"/>
              </a:tblGrid>
              <a:tr h="228600">
                <a:tc>
                  <a:txBody>
                    <a:bodyPr/>
                    <a:lstStyle/>
                    <a:p>
                      <a:pPr algn="ctr" fontAlgn="ctr"/>
                      <a:r>
                        <a:rPr lang="en-US" sz="1100" b="1" u="none" strike="noStrike" dirty="0"/>
                        <a:t>0</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1</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2</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3</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4</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5</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6</a:t>
                      </a:r>
                      <a:endParaRPr lang="en-US" sz="1100" b="1" i="0" u="none" strike="noStrike" dirty="0">
                        <a:solidFill>
                          <a:srgbClr val="000000"/>
                        </a:solidFill>
                        <a:latin typeface="Calibri"/>
                      </a:endParaRPr>
                    </a:p>
                  </a:txBody>
                  <a:tcPr marL="9525" marR="9525" marT="9525" marB="0" anchor="ctr"/>
                </a:tc>
                <a:tc>
                  <a:txBody>
                    <a:bodyPr/>
                    <a:lstStyle/>
                    <a:p>
                      <a:pPr algn="ctr" fontAlgn="ctr"/>
                      <a:r>
                        <a:rPr lang="en-US" sz="1100" b="1" u="none" strike="noStrike" dirty="0"/>
                        <a:t>7</a:t>
                      </a:r>
                      <a:endParaRPr lang="en-US" sz="1100" b="1" i="0" u="none" strike="noStrike" dirty="0">
                        <a:solidFill>
                          <a:srgbClr val="000000"/>
                        </a:solidFill>
                        <a:latin typeface="Calibri"/>
                      </a:endParaRPr>
                    </a:p>
                  </a:txBody>
                  <a:tcPr marL="9525" marR="9525" marT="9525" marB="0" anchor="ctr"/>
                </a:tc>
              </a:tr>
            </a:tbl>
          </a:graphicData>
        </a:graphic>
      </p:graphicFrame>
      <p:cxnSp>
        <p:nvCxnSpPr>
          <p:cNvPr id="21" name="Straight Connector 20"/>
          <p:cNvCxnSpPr/>
          <p:nvPr/>
        </p:nvCxnSpPr>
        <p:spPr>
          <a:xfrm rot="5400000" flipH="1" flipV="1">
            <a:off x="5066903" y="5753497"/>
            <a:ext cx="114379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3" name="Table 22"/>
          <p:cNvGraphicFramePr>
            <a:graphicFrameLocks noGrp="1"/>
          </p:cNvGraphicFramePr>
          <p:nvPr/>
        </p:nvGraphicFramePr>
        <p:xfrm>
          <a:off x="4800600" y="3733800"/>
          <a:ext cx="228600" cy="2647953"/>
        </p:xfrm>
        <a:graphic>
          <a:graphicData uri="http://schemas.openxmlformats.org/drawingml/2006/table">
            <a:tbl>
              <a:tblPr/>
              <a:tblGrid>
                <a:gridCol w="228600"/>
              </a:tblGrid>
              <a:tr h="378279">
                <a:tc>
                  <a:txBody>
                    <a:bodyPr/>
                    <a:lstStyle/>
                    <a:p>
                      <a:pPr algn="ctr" fontAlgn="b"/>
                      <a:r>
                        <a:rPr lang="en-US" sz="1100" b="1" i="0" u="none" strike="noStrike" dirty="0" smtClean="0">
                          <a:solidFill>
                            <a:srgbClr val="000000"/>
                          </a:solidFill>
                          <a:latin typeface="Calibri"/>
                        </a:rPr>
                        <a:t>6</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5</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4</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3</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2</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1</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r h="378279">
                <a:tc>
                  <a:txBody>
                    <a:bodyPr/>
                    <a:lstStyle/>
                    <a:p>
                      <a:pPr algn="ctr" fontAlgn="b"/>
                      <a:r>
                        <a:rPr lang="en-US" sz="1100" b="1" i="0" u="none" strike="noStrike" dirty="0" smtClean="0">
                          <a:solidFill>
                            <a:srgbClr val="000000"/>
                          </a:solidFill>
                          <a:latin typeface="Calibri"/>
                        </a:rPr>
                        <a:t>0</a:t>
                      </a:r>
                      <a:endParaRPr lang="en-US" sz="1100" b="1" i="0" u="none" strike="noStrike" dirty="0">
                        <a:solidFill>
                          <a:srgbClr val="000000"/>
                        </a:solidFill>
                        <a:latin typeface="Calibri"/>
                      </a:endParaRPr>
                    </a:p>
                  </a:txBody>
                  <a:tcPr marL="9525" marR="9525" marT="9525" marB="0" anchor="b">
                    <a:lnL>
                      <a:noFill/>
                    </a:lnL>
                    <a:lnR>
                      <a:noFill/>
                    </a:lnR>
                    <a:lnT>
                      <a:noFill/>
                    </a:lnT>
                    <a:lnB>
                      <a:noFill/>
                    </a:lnB>
                  </a:tcPr>
                </a:tc>
              </a:tr>
            </a:tbl>
          </a:graphicData>
        </a:graphic>
      </p:graphicFrame>
      <p:cxnSp>
        <p:nvCxnSpPr>
          <p:cNvPr id="35" name="Straight Connector 34"/>
          <p:cNvCxnSpPr/>
          <p:nvPr/>
        </p:nvCxnSpPr>
        <p:spPr>
          <a:xfrm rot="5400000" flipH="1" flipV="1">
            <a:off x="5562203" y="5562997"/>
            <a:ext cx="152479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flipH="1" flipV="1">
            <a:off x="6057106" y="5372894"/>
            <a:ext cx="1906588"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flipH="1" flipV="1">
            <a:off x="6933406" y="5944394"/>
            <a:ext cx="763588"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flipH="1" flipV="1">
            <a:off x="7313611" y="5943600"/>
            <a:ext cx="763588"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87962"/>
          </a:xfrm>
        </p:spPr>
        <p:txBody>
          <a:bodyPr/>
          <a:lstStyle/>
          <a:p>
            <a:r>
              <a:rPr lang="en-US" b="1" dirty="0" smtClean="0"/>
              <a:t>THANK YOU…..</a:t>
            </a:r>
            <a:br>
              <a:rPr lang="en-US" b="1" dirty="0" smtClean="0"/>
            </a:br>
            <a:r>
              <a:rPr lang="en-US" b="1" dirty="0" smtClean="0"/>
              <a:t/>
            </a:r>
            <a:br>
              <a:rPr lang="en-US" b="1" dirty="0" smtClean="0"/>
            </a:br>
            <a:r>
              <a:rPr lang="en-US" b="1" dirty="0" smtClean="0"/>
              <a:t>Any Questions ???</a:t>
            </a:r>
            <a:endParaRPr lang="en-US" b="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57200" y="274638"/>
            <a:ext cx="8077200" cy="715962"/>
          </a:xfrm>
        </p:spPr>
        <p:txBody>
          <a:bodyPr/>
          <a:lstStyle/>
          <a:p>
            <a:pPr eaLnBrk="1" hangingPunct="1"/>
            <a:r>
              <a:rPr lang="en-US" sz="3200" b="1" smtClean="0"/>
              <a:t>Histogram Matching (or Specification)</a:t>
            </a:r>
          </a:p>
        </p:txBody>
      </p:sp>
      <p:sp>
        <p:nvSpPr>
          <p:cNvPr id="73731" name="Rectangle 3"/>
          <p:cNvSpPr>
            <a:spLocks noGrp="1" noChangeArrowheads="1"/>
          </p:cNvSpPr>
          <p:nvPr>
            <p:ph type="body" idx="1"/>
          </p:nvPr>
        </p:nvSpPr>
        <p:spPr>
          <a:xfrm>
            <a:off x="381000" y="990600"/>
            <a:ext cx="8458200" cy="5562600"/>
          </a:xfrm>
        </p:spPr>
        <p:txBody>
          <a:bodyPr/>
          <a:lstStyle/>
          <a:p>
            <a:pPr algn="just" eaLnBrk="1" hangingPunct="1"/>
            <a:r>
              <a:rPr lang="en-US" sz="2400" smtClean="0"/>
              <a:t>It is the method used to generate a processed image that has a specified histogram.</a:t>
            </a:r>
          </a:p>
          <a:p>
            <a:pPr algn="just" eaLnBrk="1" hangingPunct="1"/>
            <a:endParaRPr lang="en-US" sz="2400" smtClean="0"/>
          </a:p>
          <a:p>
            <a:pPr algn="just" eaLnBrk="1" hangingPunct="1"/>
            <a:r>
              <a:rPr lang="en-US" sz="2400" smtClean="0"/>
              <a:t>Let p</a:t>
            </a:r>
            <a:r>
              <a:rPr lang="en-US" sz="2400" baseline="-25000" smtClean="0"/>
              <a:t>r</a:t>
            </a:r>
            <a:r>
              <a:rPr lang="en-US" sz="2400" smtClean="0"/>
              <a:t>(r ) and p</a:t>
            </a:r>
            <a:r>
              <a:rPr lang="en-US" sz="2400" baseline="-25000" smtClean="0"/>
              <a:t>z</a:t>
            </a:r>
            <a:r>
              <a:rPr lang="en-US" sz="2400" smtClean="0"/>
              <a:t>(z) denote their corresponding continuous probability density functions. Where r and z denotes the gray levels of the input and output images.</a:t>
            </a:r>
          </a:p>
          <a:p>
            <a:pPr algn="just" eaLnBrk="1" hangingPunct="1"/>
            <a:endParaRPr lang="en-US" sz="2400" smtClean="0"/>
          </a:p>
          <a:p>
            <a:pPr algn="just" eaLnBrk="1" hangingPunct="1"/>
            <a:r>
              <a:rPr lang="en-US" sz="2400" smtClean="0"/>
              <a:t>We estimate p</a:t>
            </a:r>
            <a:r>
              <a:rPr lang="en-US" sz="2400" baseline="-25000" smtClean="0"/>
              <a:t>r</a:t>
            </a:r>
            <a:r>
              <a:rPr lang="en-US" sz="2400" smtClean="0"/>
              <a:t> (r)  from the given input image. While p</a:t>
            </a:r>
            <a:r>
              <a:rPr lang="en-US" sz="2400" baseline="-25000" smtClean="0"/>
              <a:t>z</a:t>
            </a:r>
            <a:r>
              <a:rPr lang="en-US" sz="2400" smtClean="0"/>
              <a:t>(z) is the specified probability density function that we wish the output image to have.</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p:txBody>
          <a:bodyPr/>
          <a:lstStyle/>
          <a:p>
            <a:pPr eaLnBrk="1" hangingPunct="1"/>
            <a:r>
              <a:rPr lang="en-US" sz="3200" b="1" smtClean="0"/>
              <a:t>Histogram Matching (or Specification)</a:t>
            </a:r>
          </a:p>
        </p:txBody>
      </p:sp>
      <p:sp>
        <p:nvSpPr>
          <p:cNvPr id="2054" name="Rectangle 3"/>
          <p:cNvSpPr>
            <a:spLocks noGrp="1" noChangeArrowheads="1"/>
          </p:cNvSpPr>
          <p:nvPr>
            <p:ph type="body" sz="half" idx="1"/>
          </p:nvPr>
        </p:nvSpPr>
        <p:spPr>
          <a:xfrm>
            <a:off x="457200" y="1600200"/>
            <a:ext cx="8458200" cy="4525963"/>
          </a:xfrm>
        </p:spPr>
        <p:txBody>
          <a:bodyPr/>
          <a:lstStyle/>
          <a:p>
            <a:pPr algn="just" eaLnBrk="1" hangingPunct="1">
              <a:lnSpc>
                <a:spcPct val="90000"/>
              </a:lnSpc>
            </a:pPr>
            <a:r>
              <a:rPr lang="en-US" sz="2000" smtClean="0"/>
              <a:t>Let s be the random variable with property</a:t>
            </a:r>
          </a:p>
          <a:p>
            <a:pPr algn="just" eaLnBrk="1" hangingPunct="1">
              <a:lnSpc>
                <a:spcPct val="90000"/>
              </a:lnSpc>
            </a:pPr>
            <a:endParaRPr lang="en-US" sz="2000" smtClean="0"/>
          </a:p>
          <a:p>
            <a:pPr algn="just" eaLnBrk="1" hangingPunct="1">
              <a:lnSpc>
                <a:spcPct val="90000"/>
              </a:lnSpc>
              <a:buFontTx/>
              <a:buNone/>
            </a:pPr>
            <a:r>
              <a:rPr lang="en-US" sz="2000" smtClean="0"/>
              <a:t>                                                                                     ……. 1</a:t>
            </a:r>
          </a:p>
          <a:p>
            <a:pPr algn="just" eaLnBrk="1" hangingPunct="1">
              <a:lnSpc>
                <a:spcPct val="90000"/>
              </a:lnSpc>
            </a:pPr>
            <a:endParaRPr lang="en-US" sz="2000" smtClean="0"/>
          </a:p>
          <a:p>
            <a:pPr algn="just" eaLnBrk="1" hangingPunct="1">
              <a:lnSpc>
                <a:spcPct val="90000"/>
              </a:lnSpc>
            </a:pPr>
            <a:r>
              <a:rPr lang="en-US" sz="2000" smtClean="0"/>
              <a:t>Suppose we define a random variable z with the property</a:t>
            </a:r>
          </a:p>
          <a:p>
            <a:pPr algn="just" eaLnBrk="1" hangingPunct="1">
              <a:lnSpc>
                <a:spcPct val="90000"/>
              </a:lnSpc>
            </a:pPr>
            <a:endParaRPr lang="en-US" sz="2000" smtClean="0"/>
          </a:p>
          <a:p>
            <a:pPr algn="just" eaLnBrk="1" hangingPunct="1">
              <a:lnSpc>
                <a:spcPct val="90000"/>
              </a:lnSpc>
              <a:buFontTx/>
              <a:buNone/>
            </a:pPr>
            <a:r>
              <a:rPr lang="en-US" sz="2000" smtClean="0"/>
              <a:t>                                                                                     …….. 2</a:t>
            </a:r>
          </a:p>
          <a:p>
            <a:pPr algn="just" eaLnBrk="1" hangingPunct="1">
              <a:lnSpc>
                <a:spcPct val="90000"/>
              </a:lnSpc>
            </a:pPr>
            <a:endParaRPr lang="en-US" sz="2000" smtClean="0"/>
          </a:p>
          <a:p>
            <a:pPr algn="just" eaLnBrk="1" hangingPunct="1">
              <a:lnSpc>
                <a:spcPct val="90000"/>
              </a:lnSpc>
            </a:pPr>
            <a:r>
              <a:rPr lang="en-US" sz="2000" smtClean="0"/>
              <a:t>From the above two equation G(z) = T(r) and therefore z must satisfy the condition</a:t>
            </a:r>
          </a:p>
          <a:p>
            <a:pPr algn="just" eaLnBrk="1" hangingPunct="1">
              <a:lnSpc>
                <a:spcPct val="90000"/>
              </a:lnSpc>
            </a:pPr>
            <a:endParaRPr lang="en-US" sz="2000" smtClean="0"/>
          </a:p>
          <a:p>
            <a:pPr algn="just" eaLnBrk="1" hangingPunct="1">
              <a:lnSpc>
                <a:spcPct val="90000"/>
              </a:lnSpc>
            </a:pPr>
            <a:endParaRPr lang="en-US" sz="2000" smtClean="0"/>
          </a:p>
          <a:p>
            <a:pPr algn="just" eaLnBrk="1" hangingPunct="1">
              <a:lnSpc>
                <a:spcPct val="90000"/>
              </a:lnSpc>
              <a:buFontTx/>
              <a:buNone/>
            </a:pPr>
            <a:r>
              <a:rPr lang="en-US" sz="2000" smtClean="0"/>
              <a:t>	</a:t>
            </a:r>
          </a:p>
        </p:txBody>
      </p:sp>
      <p:graphicFrame>
        <p:nvGraphicFramePr>
          <p:cNvPr id="2050" name="Object 4"/>
          <p:cNvGraphicFramePr>
            <a:graphicFrameLocks noGrp="1" noChangeAspect="1"/>
          </p:cNvGraphicFramePr>
          <p:nvPr>
            <p:ph sz="quarter" idx="3"/>
          </p:nvPr>
        </p:nvGraphicFramePr>
        <p:xfrm>
          <a:off x="2819400" y="3352800"/>
          <a:ext cx="2209800" cy="835025"/>
        </p:xfrm>
        <a:graphic>
          <a:graphicData uri="http://schemas.openxmlformats.org/presentationml/2006/ole">
            <mc:AlternateContent xmlns:mc="http://schemas.openxmlformats.org/markup-compatibility/2006">
              <mc:Choice xmlns:v="urn:schemas-microsoft-com:vml" Requires="v">
                <p:oleObj spid="_x0000_s60496" name="Equation" r:id="rId3" imgW="1244600" imgH="469900" progId="Equation.3">
                  <p:embed/>
                </p:oleObj>
              </mc:Choice>
              <mc:Fallback>
                <p:oleObj name="Equation" r:id="rId3" imgW="1244600" imgH="469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3352800"/>
                        <a:ext cx="220980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5"/>
          <p:cNvGraphicFramePr>
            <a:graphicFrameLocks noChangeAspect="1"/>
          </p:cNvGraphicFramePr>
          <p:nvPr/>
        </p:nvGraphicFramePr>
        <p:xfrm>
          <a:off x="2836863" y="5091113"/>
          <a:ext cx="2481262" cy="406400"/>
        </p:xfrm>
        <a:graphic>
          <a:graphicData uri="http://schemas.openxmlformats.org/presentationml/2006/ole">
            <mc:AlternateContent xmlns:mc="http://schemas.openxmlformats.org/markup-compatibility/2006">
              <mc:Choice xmlns:v="urn:schemas-microsoft-com:vml" Requires="v">
                <p:oleObj spid="_x0000_s60497" name="Equation" r:id="rId5" imgW="1397000" imgH="228600" progId="Equation.3">
                  <p:embed/>
                </p:oleObj>
              </mc:Choice>
              <mc:Fallback>
                <p:oleObj name="Equation" r:id="rId5" imgW="1397000"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6863" y="5091113"/>
                        <a:ext cx="248126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2" name="Object 6"/>
          <p:cNvGraphicFramePr>
            <a:graphicFrameLocks noChangeAspect="1"/>
          </p:cNvGraphicFramePr>
          <p:nvPr/>
        </p:nvGraphicFramePr>
        <p:xfrm>
          <a:off x="2882900" y="1981200"/>
          <a:ext cx="2389188" cy="835025"/>
        </p:xfrm>
        <a:graphic>
          <a:graphicData uri="http://schemas.openxmlformats.org/presentationml/2006/ole">
            <mc:AlternateContent xmlns:mc="http://schemas.openxmlformats.org/markup-compatibility/2006">
              <mc:Choice xmlns:v="urn:schemas-microsoft-com:vml" Requires="v">
                <p:oleObj spid="_x0000_s60498" name="Equation" r:id="rId7" imgW="1346200" imgH="469900" progId="Equation.3">
                  <p:embed/>
                </p:oleObj>
              </mc:Choice>
              <mc:Fallback>
                <p:oleObj name="Equation" r:id="rId7" imgW="1346200" imgH="4699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2900" y="1981200"/>
                        <a:ext cx="2389188"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57200" y="274638"/>
            <a:ext cx="8229600" cy="639762"/>
          </a:xfrm>
        </p:spPr>
        <p:txBody>
          <a:bodyPr/>
          <a:lstStyle/>
          <a:p>
            <a:pPr eaLnBrk="1" hangingPunct="1"/>
            <a:r>
              <a:rPr lang="en-US" sz="3200" b="1" smtClean="0"/>
              <a:t>Histogram Matching (or Specification)</a:t>
            </a:r>
          </a:p>
        </p:txBody>
      </p:sp>
      <p:sp>
        <p:nvSpPr>
          <p:cNvPr id="74755" name="Rectangle 3"/>
          <p:cNvSpPr>
            <a:spLocks noGrp="1" noChangeArrowheads="1"/>
          </p:cNvSpPr>
          <p:nvPr>
            <p:ph type="body" sz="half" idx="1"/>
          </p:nvPr>
        </p:nvSpPr>
        <p:spPr>
          <a:xfrm>
            <a:off x="228600" y="1143000"/>
            <a:ext cx="8686800" cy="5486400"/>
          </a:xfrm>
        </p:spPr>
        <p:txBody>
          <a:bodyPr/>
          <a:lstStyle/>
          <a:p>
            <a:pPr algn="just" eaLnBrk="1" hangingPunct="1">
              <a:buFontTx/>
              <a:buNone/>
            </a:pPr>
            <a:r>
              <a:rPr lang="en-US" sz="2400" smtClean="0"/>
              <a:t>Procedure to obtain </a:t>
            </a:r>
            <a:r>
              <a:rPr lang="en-US" sz="2400" b="1" i="1" smtClean="0"/>
              <a:t>specified probability density function:</a:t>
            </a:r>
          </a:p>
          <a:p>
            <a:pPr algn="just" eaLnBrk="1" hangingPunct="1">
              <a:buFontTx/>
              <a:buNone/>
            </a:pPr>
            <a:endParaRPr lang="en-US" sz="2400" b="1" i="1" smtClean="0"/>
          </a:p>
          <a:p>
            <a:pPr algn="just" eaLnBrk="1" hangingPunct="1"/>
            <a:r>
              <a:rPr lang="en-US" sz="2400" smtClean="0"/>
              <a:t>Obtain the transformation function T(r) using equation 1.</a:t>
            </a:r>
          </a:p>
          <a:p>
            <a:pPr algn="just" eaLnBrk="1" hangingPunct="1"/>
            <a:endParaRPr lang="en-US" sz="2400" smtClean="0"/>
          </a:p>
          <a:p>
            <a:pPr algn="just" eaLnBrk="1" hangingPunct="1"/>
            <a:r>
              <a:rPr lang="en-US" sz="2400" smtClean="0"/>
              <a:t>Use equation 2 to obtain the transformation function G(z).</a:t>
            </a:r>
          </a:p>
          <a:p>
            <a:pPr algn="just" eaLnBrk="1" hangingPunct="1"/>
            <a:endParaRPr lang="en-US" sz="2400" smtClean="0"/>
          </a:p>
          <a:p>
            <a:pPr algn="just" eaLnBrk="1" hangingPunct="1"/>
            <a:r>
              <a:rPr lang="en-US" sz="2400" smtClean="0"/>
              <a:t>Obtain the inverse transformation function G</a:t>
            </a:r>
            <a:r>
              <a:rPr lang="en-US" sz="2400" baseline="30000" smtClean="0"/>
              <a:t>-1</a:t>
            </a:r>
            <a:r>
              <a:rPr lang="en-US" sz="2400" smtClean="0"/>
              <a:t>.</a:t>
            </a:r>
          </a:p>
          <a:p>
            <a:pPr algn="just" eaLnBrk="1" hangingPunct="1"/>
            <a:endParaRPr lang="en-US" sz="2400" smtClean="0"/>
          </a:p>
          <a:p>
            <a:pPr algn="just" eaLnBrk="1" hangingPunct="1"/>
            <a:r>
              <a:rPr lang="en-US" sz="2400" smtClean="0"/>
              <a:t>Obtain the output image by applying equation 3 to all pixels in the input image. </a:t>
            </a:r>
          </a:p>
          <a:p>
            <a:pPr algn="just" eaLnBrk="1" hangingPunct="1">
              <a:buFontTx/>
              <a:buNone/>
            </a:pPr>
            <a:r>
              <a:rPr lang="en-US" sz="2400" smtClean="0"/>
              <a:t>	The result of this procedure will be an image whose gray levels z, have the specified probability density function p</a:t>
            </a:r>
            <a:r>
              <a:rPr lang="en-US" sz="2400" baseline="-25000" smtClean="0"/>
              <a:t>z</a:t>
            </a:r>
            <a:r>
              <a:rPr lang="en-US" sz="2400" smtClean="0"/>
              <a:t>(z).</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sz="3200" b="1" smtClean="0"/>
              <a:t>Histogram Matching (or Specification)</a:t>
            </a:r>
          </a:p>
        </p:txBody>
      </p:sp>
      <p:sp>
        <p:nvSpPr>
          <p:cNvPr id="75779" name="Rectangle 3"/>
          <p:cNvSpPr>
            <a:spLocks noGrp="1" noChangeArrowheads="1"/>
          </p:cNvSpPr>
          <p:nvPr>
            <p:ph type="body" sz="half" idx="1"/>
          </p:nvPr>
        </p:nvSpPr>
        <p:spPr>
          <a:xfrm>
            <a:off x="457200" y="1600200"/>
            <a:ext cx="8305800" cy="4525963"/>
          </a:xfrm>
        </p:spPr>
        <p:txBody>
          <a:bodyPr/>
          <a:lstStyle/>
          <a:p>
            <a:pPr algn="just" eaLnBrk="1" hangingPunct="1">
              <a:buFontTx/>
              <a:buNone/>
            </a:pPr>
            <a:r>
              <a:rPr lang="en-US" sz="2400" smtClean="0"/>
              <a:t>How to compute G </a:t>
            </a:r>
            <a:r>
              <a:rPr lang="en-US" sz="2400" baseline="30000" smtClean="0"/>
              <a:t>-1</a:t>
            </a:r>
            <a:r>
              <a:rPr lang="en-US" sz="2400" smtClean="0"/>
              <a:t>?</a:t>
            </a:r>
          </a:p>
          <a:p>
            <a:pPr algn="just" eaLnBrk="1" hangingPunct="1">
              <a:buFontTx/>
              <a:buNone/>
            </a:pPr>
            <a:endParaRPr lang="en-US" sz="2400" smtClean="0"/>
          </a:p>
          <a:p>
            <a:pPr algn="just" eaLnBrk="1" hangingPunct="1"/>
            <a:r>
              <a:rPr lang="en-US" sz="2400" smtClean="0"/>
              <a:t>The discrete formulation of equation 1 is given by</a:t>
            </a:r>
          </a:p>
          <a:p>
            <a:pPr algn="just" eaLnBrk="1" hangingPunct="1"/>
            <a:endParaRPr lang="en-US" sz="2400" smtClean="0"/>
          </a:p>
          <a:p>
            <a:pPr algn="just" eaLnBrk="1" hangingPunct="1">
              <a:buFontTx/>
              <a:buNone/>
            </a:pPr>
            <a:r>
              <a:rPr lang="en-US" sz="2400" smtClean="0"/>
              <a:t>	v</a:t>
            </a:r>
            <a:r>
              <a:rPr lang="en-US" sz="2400" baseline="-25000" smtClean="0"/>
              <a:t>k</a:t>
            </a:r>
            <a:r>
              <a:rPr lang="en-US" sz="2400" smtClean="0"/>
              <a:t> = G(z </a:t>
            </a:r>
            <a:r>
              <a:rPr lang="en-US" sz="2400" baseline="-25000" smtClean="0"/>
              <a:t>k</a:t>
            </a:r>
            <a:r>
              <a:rPr lang="en-US" sz="2400" smtClean="0"/>
              <a:t>)=                                                   …….4</a:t>
            </a:r>
          </a:p>
        </p:txBody>
      </p:sp>
      <p:pic>
        <p:nvPicPr>
          <p:cNvPr id="75780" name="Picture 4"/>
          <p:cNvPicPr>
            <a:picLocks noGrp="1" noChangeAspect="1" noChangeArrowheads="1"/>
          </p:cNvPicPr>
          <p:nvPr>
            <p:ph sz="half" idx="2"/>
          </p:nvPr>
        </p:nvPicPr>
        <p:blipFill>
          <a:blip r:embed="rId2"/>
          <a:srcRect/>
          <a:stretch>
            <a:fillRect/>
          </a:stretch>
        </p:blipFill>
        <p:spPr>
          <a:xfrm>
            <a:off x="2514600" y="3200400"/>
            <a:ext cx="4038600" cy="1466850"/>
          </a:xfr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457200" y="274638"/>
            <a:ext cx="8229600" cy="639762"/>
          </a:xfrm>
        </p:spPr>
        <p:txBody>
          <a:bodyPr/>
          <a:lstStyle/>
          <a:p>
            <a:pPr eaLnBrk="1" hangingPunct="1"/>
            <a:r>
              <a:rPr lang="en-US" sz="3200" b="1" smtClean="0"/>
              <a:t>Histogram Matching (or Specification)</a:t>
            </a:r>
          </a:p>
        </p:txBody>
      </p:sp>
      <p:sp>
        <p:nvSpPr>
          <p:cNvPr id="76803" name="Rectangle 3"/>
          <p:cNvSpPr>
            <a:spLocks noGrp="1" noChangeArrowheads="1"/>
          </p:cNvSpPr>
          <p:nvPr>
            <p:ph type="body" sz="half" idx="1"/>
          </p:nvPr>
        </p:nvSpPr>
        <p:spPr>
          <a:xfrm>
            <a:off x="228600" y="1143000"/>
            <a:ext cx="8686800" cy="5486400"/>
          </a:xfrm>
        </p:spPr>
        <p:txBody>
          <a:bodyPr/>
          <a:lstStyle/>
          <a:p>
            <a:pPr algn="just" eaLnBrk="1" hangingPunct="1">
              <a:buFontTx/>
              <a:buNone/>
            </a:pPr>
            <a:r>
              <a:rPr lang="en-US" sz="2400" smtClean="0"/>
              <a:t>Procedure for histogram matching</a:t>
            </a:r>
            <a:r>
              <a:rPr lang="en-US" sz="2400" b="1" i="1" smtClean="0"/>
              <a:t>:</a:t>
            </a:r>
          </a:p>
          <a:p>
            <a:pPr algn="just" eaLnBrk="1" hangingPunct="1"/>
            <a:r>
              <a:rPr lang="en-US" sz="2400" smtClean="0"/>
              <a:t>Obtain the histogram of the given image.</a:t>
            </a:r>
          </a:p>
          <a:p>
            <a:pPr algn="just" eaLnBrk="1" hangingPunct="1"/>
            <a:r>
              <a:rPr lang="en-US" sz="2400" smtClean="0"/>
              <a:t>Use equation 4 to pre-compute a mapped level s</a:t>
            </a:r>
            <a:r>
              <a:rPr lang="en-US" sz="2400" baseline="-25000" smtClean="0"/>
              <a:t>k</a:t>
            </a:r>
            <a:r>
              <a:rPr lang="en-US" sz="2400" smtClean="0"/>
              <a:t> for each level r</a:t>
            </a:r>
            <a:r>
              <a:rPr lang="en-US" sz="2400" baseline="-25000" smtClean="0"/>
              <a:t>k</a:t>
            </a:r>
            <a:endParaRPr lang="en-US" sz="2400" smtClean="0"/>
          </a:p>
          <a:p>
            <a:pPr algn="just" eaLnBrk="1" hangingPunct="1"/>
            <a:r>
              <a:rPr lang="en-US" sz="2400" smtClean="0"/>
              <a:t>Obtain the transformation function G from the given p</a:t>
            </a:r>
            <a:r>
              <a:rPr lang="en-US" sz="2400" baseline="-25000" smtClean="0"/>
              <a:t>z</a:t>
            </a:r>
            <a:r>
              <a:rPr lang="en-US" sz="2400" smtClean="0"/>
              <a:t> (z).</a:t>
            </a:r>
          </a:p>
          <a:p>
            <a:pPr algn="just" eaLnBrk="1" hangingPunct="1"/>
            <a:r>
              <a:rPr lang="en-US" sz="2400" smtClean="0"/>
              <a:t>Pre-compute z</a:t>
            </a:r>
            <a:r>
              <a:rPr lang="en-US" sz="2400" baseline="-25000" smtClean="0"/>
              <a:t>k </a:t>
            </a:r>
            <a:r>
              <a:rPr lang="en-US" sz="2400" smtClean="0"/>
              <a:t>for each value of s</a:t>
            </a:r>
            <a:r>
              <a:rPr lang="en-US" sz="2400" baseline="-25000" smtClean="0"/>
              <a:t>k </a:t>
            </a:r>
          </a:p>
          <a:p>
            <a:pPr marL="669925" lvl="1" indent="-325438" algn="just" eaLnBrk="1" hangingPunct="1"/>
            <a:r>
              <a:rPr lang="en-US" sz="2000" smtClean="0"/>
              <a:t>Starting s</a:t>
            </a:r>
            <a:r>
              <a:rPr lang="en-US" sz="2000" baseline="-25000" smtClean="0"/>
              <a:t>k</a:t>
            </a:r>
            <a:r>
              <a:rPr lang="en-US" sz="2000" smtClean="0"/>
              <a:t> =0, iterate to find smallest z</a:t>
            </a:r>
            <a:r>
              <a:rPr lang="en-US" sz="2000" baseline="-25000" smtClean="0"/>
              <a:t>k </a:t>
            </a:r>
            <a:r>
              <a:rPr lang="en-US" sz="2000" smtClean="0"/>
              <a:t>which approximately satisfies </a:t>
            </a:r>
          </a:p>
          <a:p>
            <a:pPr marL="669925" lvl="1" indent="-325438" algn="just" eaLnBrk="1" hangingPunct="1">
              <a:buFontTx/>
              <a:buNone/>
            </a:pPr>
            <a:r>
              <a:rPr lang="en-US" sz="2000" smtClean="0"/>
              <a:t>	(G(z</a:t>
            </a:r>
            <a:r>
              <a:rPr lang="en-US" sz="2000" baseline="-25000" smtClean="0"/>
              <a:t>k</a:t>
            </a:r>
            <a:r>
              <a:rPr lang="en-US" sz="2000" smtClean="0"/>
              <a:t>) – s</a:t>
            </a:r>
            <a:r>
              <a:rPr lang="en-US" sz="2000" baseline="-25000" smtClean="0"/>
              <a:t>k</a:t>
            </a:r>
            <a:r>
              <a:rPr lang="en-US" sz="2000" smtClean="0"/>
              <a:t>)=0; repeat for all s</a:t>
            </a:r>
            <a:r>
              <a:rPr lang="en-US" sz="2000" baseline="-25000" smtClean="0"/>
              <a:t>k </a:t>
            </a:r>
            <a:r>
              <a:rPr lang="en-US" sz="2000" smtClean="0"/>
              <a:t>up to 1 </a:t>
            </a:r>
          </a:p>
          <a:p>
            <a:pPr algn="just" eaLnBrk="1" hangingPunct="1"/>
            <a:r>
              <a:rPr lang="en-US" sz="2400" smtClean="0"/>
              <a:t>For each pixel in the original image, if the value of that pixel is r</a:t>
            </a:r>
            <a:r>
              <a:rPr lang="en-US" sz="2400" baseline="-25000" smtClean="0"/>
              <a:t>k</a:t>
            </a:r>
            <a:r>
              <a:rPr lang="en-US" sz="2400" smtClean="0"/>
              <a:t>, map this value to its corresponding level s</a:t>
            </a:r>
            <a:r>
              <a:rPr lang="en-US" sz="2400" baseline="-25000" smtClean="0"/>
              <a:t>k; </a:t>
            </a:r>
            <a:r>
              <a:rPr lang="en-US" sz="2400" smtClean="0"/>
              <a:t>then map level</a:t>
            </a:r>
            <a:r>
              <a:rPr lang="en-US" sz="2400" baseline="-25000" smtClean="0"/>
              <a:t> </a:t>
            </a:r>
            <a:r>
              <a:rPr lang="en-US" sz="2400" smtClean="0"/>
              <a:t>s</a:t>
            </a:r>
            <a:r>
              <a:rPr lang="en-US" sz="2400" baseline="-25000" smtClean="0"/>
              <a:t>k</a:t>
            </a:r>
            <a:r>
              <a:rPr lang="en-US" sz="2400" smtClean="0"/>
              <a:t> into the final level Z</a:t>
            </a:r>
            <a:r>
              <a:rPr lang="en-US" sz="2400" baseline="-25000" smtClean="0"/>
              <a:t>k</a:t>
            </a:r>
            <a:endParaRPr lang="en-US" sz="240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381000" y="381000"/>
            <a:ext cx="8382000" cy="487363"/>
          </a:xfrm>
        </p:spPr>
        <p:txBody>
          <a:bodyPr>
            <a:noAutofit/>
          </a:bodyPr>
          <a:lstStyle/>
          <a:p>
            <a:r>
              <a:rPr lang="en-US" sz="2800" b="1" dirty="0" smtClean="0"/>
              <a:t>Point Processing</a:t>
            </a:r>
            <a:endParaRPr lang="en-US" sz="2800" b="1" i="1" dirty="0" smtClean="0"/>
          </a:p>
        </p:txBody>
      </p:sp>
      <p:sp>
        <p:nvSpPr>
          <p:cNvPr id="45059" name="Rectangle 3"/>
          <p:cNvSpPr>
            <a:spLocks noGrp="1" noChangeArrowheads="1"/>
          </p:cNvSpPr>
          <p:nvPr>
            <p:ph type="body" idx="1"/>
          </p:nvPr>
        </p:nvSpPr>
        <p:spPr>
          <a:xfrm>
            <a:off x="457200" y="1219200"/>
            <a:ext cx="8382000" cy="5334000"/>
          </a:xfrm>
        </p:spPr>
        <p:txBody>
          <a:bodyPr/>
          <a:lstStyle/>
          <a:p>
            <a:pPr eaLnBrk="1" hangingPunct="1"/>
            <a:r>
              <a:rPr lang="en-US" sz="2000" dirty="0" smtClean="0"/>
              <a:t>The simplest from of T is when the neighborhood is of size 1 x 1.</a:t>
            </a:r>
          </a:p>
          <a:p>
            <a:pPr eaLnBrk="1" hangingPunct="1"/>
            <a:endParaRPr lang="en-US" sz="2000" dirty="0" smtClean="0"/>
          </a:p>
          <a:p>
            <a:pPr eaLnBrk="1" hangingPunct="1"/>
            <a:r>
              <a:rPr lang="en-US" sz="2000" dirty="0" smtClean="0"/>
              <a:t>In this case, </a:t>
            </a:r>
            <a:r>
              <a:rPr lang="en-US" sz="2000" i="1" dirty="0" smtClean="0"/>
              <a:t>g</a:t>
            </a:r>
            <a:r>
              <a:rPr lang="en-US" sz="2000" dirty="0" smtClean="0"/>
              <a:t> depends only on the value of </a:t>
            </a:r>
            <a:r>
              <a:rPr lang="en-US" sz="2000" i="1" dirty="0" smtClean="0"/>
              <a:t>f</a:t>
            </a:r>
            <a:r>
              <a:rPr lang="en-US" sz="2000" dirty="0" smtClean="0"/>
              <a:t> at (x, y), and T becomes a </a:t>
            </a:r>
            <a:r>
              <a:rPr lang="en-US" sz="2000" b="1" i="1" dirty="0" smtClean="0"/>
              <a:t>gray –level transformation function</a:t>
            </a:r>
            <a:r>
              <a:rPr lang="en-US" sz="2000" dirty="0" smtClean="0"/>
              <a:t> of the form</a:t>
            </a:r>
          </a:p>
          <a:p>
            <a:pPr eaLnBrk="1" hangingPunct="1"/>
            <a:endParaRPr lang="en-US" sz="2000" dirty="0" smtClean="0"/>
          </a:p>
          <a:p>
            <a:pPr algn="ctr" eaLnBrk="1" hangingPunct="1">
              <a:buFontTx/>
              <a:buNone/>
            </a:pPr>
            <a:r>
              <a:rPr lang="en-US" sz="2000" dirty="0" smtClean="0"/>
              <a:t>	s = T(r)</a:t>
            </a:r>
          </a:p>
          <a:p>
            <a:pPr algn="ctr" eaLnBrk="1" hangingPunct="1">
              <a:buFontTx/>
              <a:buNone/>
            </a:pPr>
            <a:endParaRPr lang="en-US" sz="2000" dirty="0" smtClean="0"/>
          </a:p>
          <a:p>
            <a:pPr algn="just" eaLnBrk="1" hangingPunct="1">
              <a:buFontTx/>
              <a:buNone/>
            </a:pPr>
            <a:r>
              <a:rPr lang="en-US" sz="2000" dirty="0" smtClean="0"/>
              <a:t>	where r and s are the variables denoting the gray level of f (x, y) and g (x, y).</a:t>
            </a:r>
          </a:p>
          <a:p>
            <a:pPr algn="just" eaLnBrk="1" hangingPunct="1">
              <a:buFontTx/>
              <a:buNone/>
            </a:pPr>
            <a:endParaRPr lang="en-US" sz="2000" dirty="0" smtClean="0"/>
          </a:p>
          <a:p>
            <a:pPr algn="just" eaLnBrk="1" hangingPunct="1"/>
            <a:r>
              <a:rPr lang="en-US" sz="2000" dirty="0" smtClean="0"/>
              <a:t>Enhancement at any point in an image depends only on gray level at that point, techniques in this category are often referred to as </a:t>
            </a:r>
            <a:r>
              <a:rPr lang="en-US" sz="2000" b="1" i="1" dirty="0" smtClean="0"/>
              <a:t>point processing</a:t>
            </a:r>
            <a:endParaRPr lang="en-US" sz="2000" dirty="0" smtClean="0"/>
          </a:p>
          <a:p>
            <a:pPr eaLnBrk="1" hangingPunct="1"/>
            <a:endParaRPr lang="en-US" sz="2000" dirty="0" smtClean="0"/>
          </a:p>
          <a:p>
            <a:pPr eaLnBrk="1" hangingPunct="1"/>
            <a:endParaRPr lang="en-US" sz="2000" dirty="0" smtClean="0"/>
          </a:p>
        </p:txBody>
      </p:sp>
    </p:spTree>
    <p:extLst>
      <p:ext uri="{BB962C8B-B14F-4D97-AF65-F5344CB8AC3E}">
        <p14:creationId xmlns:p14="http://schemas.microsoft.com/office/powerpoint/2010/main" val="35511784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Grp="1" noChangeAspect="1" noChangeArrowheads="1"/>
          </p:cNvPicPr>
          <p:nvPr>
            <p:ph/>
          </p:nvPr>
        </p:nvPicPr>
        <p:blipFill>
          <a:blip r:embed="rId2"/>
          <a:srcRect/>
          <a:stretch>
            <a:fillRect/>
          </a:stretch>
        </p:blipFill>
        <p:spPr>
          <a:xfrm>
            <a:off x="457200" y="369888"/>
            <a:ext cx="8305800" cy="5713412"/>
          </a:xfrm>
          <a:no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p:txBody>
          <a:bodyPr/>
          <a:lstStyle/>
          <a:p>
            <a:pPr>
              <a:buNone/>
            </a:pPr>
            <a:r>
              <a:rPr lang="en-US" dirty="0" smtClean="0"/>
              <a:t>Histogram Matching (Example)</a:t>
            </a:r>
          </a:p>
          <a:p>
            <a:pPr>
              <a:buNone/>
            </a:pPr>
            <a:endParaRPr lang="en-US" dirty="0"/>
          </a:p>
        </p:txBody>
      </p:sp>
      <p:graphicFrame>
        <p:nvGraphicFramePr>
          <p:cNvPr id="3" name="Table 2"/>
          <p:cNvGraphicFramePr>
            <a:graphicFrameLocks noGrp="1"/>
          </p:cNvGraphicFramePr>
          <p:nvPr/>
        </p:nvGraphicFramePr>
        <p:xfrm>
          <a:off x="304800" y="1447800"/>
          <a:ext cx="5943600" cy="990600"/>
        </p:xfrm>
        <a:graphic>
          <a:graphicData uri="http://schemas.openxmlformats.org/drawingml/2006/table">
            <a:tbl>
              <a:tblPr firstRow="1" bandRow="1">
                <a:tableStyleId>{5C22544A-7EE6-4342-B048-85BDC9FD1C3A}</a:tableStyleId>
              </a:tblPr>
              <a:tblGrid>
                <a:gridCol w="838200"/>
                <a:gridCol w="482600"/>
                <a:gridCol w="660400"/>
                <a:gridCol w="660400"/>
                <a:gridCol w="660400"/>
                <a:gridCol w="660400"/>
                <a:gridCol w="660400"/>
                <a:gridCol w="660400"/>
                <a:gridCol w="660400"/>
              </a:tblGrid>
              <a:tr h="495300">
                <a:tc>
                  <a:txBody>
                    <a:bodyPr/>
                    <a:lstStyle/>
                    <a:p>
                      <a:r>
                        <a:rPr lang="en-US" sz="1800" b="1" i="0" u="none" strike="noStrike" dirty="0" smtClean="0">
                          <a:solidFill>
                            <a:schemeClr val="tx1"/>
                          </a:solidFill>
                          <a:latin typeface="Times New Roman" pitchFamily="18" charset="0"/>
                          <a:cs typeface="Times New Roman" pitchFamily="18" charset="0"/>
                        </a:rPr>
                        <a:t>r</a:t>
                      </a:r>
                      <a:r>
                        <a:rPr lang="en-US" sz="1800" b="1" i="0" u="none" strike="noStrike" baseline="0" dirty="0" smtClean="0">
                          <a:solidFill>
                            <a:schemeClr val="tx1"/>
                          </a:solidFill>
                          <a:latin typeface="Times New Roman" pitchFamily="18" charset="0"/>
                          <a:cs typeface="Times New Roman" pitchFamily="18" charset="0"/>
                        </a:rPr>
                        <a:t> </a:t>
                      </a:r>
                      <a:r>
                        <a:rPr lang="en-US" sz="1800" b="1" i="0" u="none" strike="noStrike" baseline="-25000" dirty="0" smtClean="0">
                          <a:solidFill>
                            <a:schemeClr val="tx1"/>
                          </a:solidFill>
                          <a:latin typeface="Times New Roman" pitchFamily="18" charset="0"/>
                          <a:cs typeface="Times New Roman" pitchFamily="18" charset="0"/>
                        </a:rPr>
                        <a:t>k</a:t>
                      </a:r>
                      <a:r>
                        <a:rPr lang="en-US" sz="1800" b="1" i="0" u="none" strike="noStrike" baseline="0" dirty="0" smtClean="0">
                          <a:solidFill>
                            <a:schemeClr val="tx1"/>
                          </a:solidFill>
                          <a:latin typeface="Times New Roman" pitchFamily="18" charset="0"/>
                          <a:cs typeface="Times New Roman" pitchFamily="18" charset="0"/>
                        </a:rPr>
                        <a:t> </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c>
                  <a:txBody>
                    <a:bodyPr/>
                    <a:lstStyle/>
                    <a:p>
                      <a:pPr algn="ctr"/>
                      <a:r>
                        <a:rPr lang="en-US" b="1" dirty="0" smtClean="0"/>
                        <a:t>5</a:t>
                      </a:r>
                      <a:endParaRPr lang="en-US" b="1" dirty="0"/>
                    </a:p>
                  </a:txBody>
                  <a:tcPr/>
                </a:tc>
                <a:tc>
                  <a:txBody>
                    <a:bodyPr/>
                    <a:lstStyle/>
                    <a:p>
                      <a:pPr algn="ctr"/>
                      <a:r>
                        <a:rPr lang="en-US" b="1" dirty="0" smtClean="0"/>
                        <a:t>6</a:t>
                      </a:r>
                      <a:endParaRPr lang="en-US" b="1" dirty="0"/>
                    </a:p>
                  </a:txBody>
                  <a:tcPr/>
                </a:tc>
                <a:tc>
                  <a:txBody>
                    <a:bodyPr/>
                    <a:lstStyle/>
                    <a:p>
                      <a:pPr algn="ctr"/>
                      <a:r>
                        <a:rPr lang="en-US" b="1" dirty="0" smtClean="0"/>
                        <a:t>7</a:t>
                      </a:r>
                      <a:endParaRPr lang="en-US" b="1" dirty="0"/>
                    </a:p>
                  </a:txBody>
                  <a:tcPr/>
                </a:tc>
              </a:tr>
              <a:tr h="495300">
                <a:tc>
                  <a:txBody>
                    <a:bodyPr/>
                    <a:lstStyle/>
                    <a:p>
                      <a:r>
                        <a:rPr lang="en-US" b="1" dirty="0" smtClean="0"/>
                        <a:t>Freq.</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c>
                  <a:txBody>
                    <a:bodyPr/>
                    <a:lstStyle/>
                    <a:p>
                      <a:pPr algn="ctr"/>
                      <a:r>
                        <a:rPr lang="en-US" b="1" dirty="0" smtClean="0"/>
                        <a:t>5</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2</a:t>
                      </a:r>
                      <a:endParaRPr lang="en-US" b="1" dirty="0"/>
                    </a:p>
                  </a:txBody>
                  <a:tcPr/>
                </a:tc>
              </a:tr>
            </a:tbl>
          </a:graphicData>
        </a:graphic>
      </p:graphicFrame>
      <p:graphicFrame>
        <p:nvGraphicFramePr>
          <p:cNvPr id="4" name="Table 3"/>
          <p:cNvGraphicFramePr>
            <a:graphicFrameLocks noGrp="1"/>
          </p:cNvGraphicFramePr>
          <p:nvPr/>
        </p:nvGraphicFramePr>
        <p:xfrm>
          <a:off x="6934200" y="609600"/>
          <a:ext cx="1752600" cy="1828800"/>
        </p:xfrm>
        <a:graphic>
          <a:graphicData uri="http://schemas.openxmlformats.org/drawingml/2006/table">
            <a:tbl>
              <a:tblPr/>
              <a:tblGrid>
                <a:gridCol w="438150"/>
                <a:gridCol w="438150"/>
                <a:gridCol w="438150"/>
                <a:gridCol w="438150"/>
              </a:tblGrid>
              <a:tr h="457200">
                <a:tc>
                  <a:txBody>
                    <a:bodyPr/>
                    <a:lstStyle/>
                    <a:p>
                      <a:pPr algn="ctr" fontAlgn="ctr"/>
                      <a:r>
                        <a:rPr lang="en-US" sz="2000" b="1" i="0" u="none" strike="noStrike" dirty="0">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a:solidFill>
                            <a:srgbClr val="000000"/>
                          </a:solidFill>
                          <a:latin typeface="Times New Roman" pitchFamily="18" charset="0"/>
                          <a:cs typeface="Times New Roman" pitchFamily="18"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57200">
                <a:tc>
                  <a:txBody>
                    <a:bodyPr/>
                    <a:lstStyle/>
                    <a:p>
                      <a:pPr algn="ctr" fontAlgn="ctr"/>
                      <a:r>
                        <a:rPr lang="en-US" sz="2000" b="1" i="0" u="none" strike="noStrike">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1" i="0" u="none" strike="noStrike" dirty="0">
                          <a:solidFill>
                            <a:srgbClr val="000000"/>
                          </a:solidFill>
                          <a:latin typeface="Times New Roman" pitchFamily="18" charset="0"/>
                          <a:cs typeface="Times New Roman" pitchFamily="18"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bl>
          </a:graphicData>
        </a:graphic>
      </p:graphicFrame>
      <p:sp>
        <p:nvSpPr>
          <p:cNvPr id="5" name="TextBox 4"/>
          <p:cNvSpPr txBox="1"/>
          <p:nvPr/>
        </p:nvSpPr>
        <p:spPr>
          <a:xfrm>
            <a:off x="304800" y="990600"/>
            <a:ext cx="4648200" cy="369332"/>
          </a:xfrm>
          <a:prstGeom prst="rect">
            <a:avLst/>
          </a:prstGeom>
          <a:noFill/>
        </p:spPr>
        <p:txBody>
          <a:bodyPr wrap="square" rtlCol="0">
            <a:spAutoFit/>
          </a:bodyPr>
          <a:lstStyle/>
          <a:p>
            <a:r>
              <a:rPr lang="en-US" b="1" dirty="0" smtClean="0"/>
              <a:t>Input Image frequency distribution Table</a:t>
            </a:r>
            <a:endParaRPr lang="en-US" b="1" dirty="0"/>
          </a:p>
        </p:txBody>
      </p:sp>
      <p:sp>
        <p:nvSpPr>
          <p:cNvPr id="6" name="TextBox 5"/>
          <p:cNvSpPr txBox="1"/>
          <p:nvPr/>
        </p:nvSpPr>
        <p:spPr>
          <a:xfrm>
            <a:off x="381000" y="2971800"/>
            <a:ext cx="7086600" cy="369332"/>
          </a:xfrm>
          <a:prstGeom prst="rect">
            <a:avLst/>
          </a:prstGeom>
          <a:noFill/>
        </p:spPr>
        <p:txBody>
          <a:bodyPr wrap="square" rtlCol="0">
            <a:spAutoFit/>
          </a:bodyPr>
          <a:lstStyle/>
          <a:p>
            <a:r>
              <a:rPr lang="en-US" b="1" dirty="0" smtClean="0"/>
              <a:t>Perform Histogram Matching for the following specified histogram</a:t>
            </a:r>
            <a:endParaRPr lang="en-US" b="1" dirty="0"/>
          </a:p>
        </p:txBody>
      </p:sp>
      <p:graphicFrame>
        <p:nvGraphicFramePr>
          <p:cNvPr id="7" name="Table 6"/>
          <p:cNvGraphicFramePr>
            <a:graphicFrameLocks noGrp="1"/>
          </p:cNvGraphicFramePr>
          <p:nvPr/>
        </p:nvGraphicFramePr>
        <p:xfrm>
          <a:off x="457200" y="3505200"/>
          <a:ext cx="5943600" cy="990600"/>
        </p:xfrm>
        <a:graphic>
          <a:graphicData uri="http://schemas.openxmlformats.org/drawingml/2006/table">
            <a:tbl>
              <a:tblPr firstRow="1" bandRow="1">
                <a:tableStyleId>{5C22544A-7EE6-4342-B048-85BDC9FD1C3A}</a:tableStyleId>
              </a:tblPr>
              <a:tblGrid>
                <a:gridCol w="838200"/>
                <a:gridCol w="482600"/>
                <a:gridCol w="660400"/>
                <a:gridCol w="660400"/>
                <a:gridCol w="660400"/>
                <a:gridCol w="660400"/>
                <a:gridCol w="660400"/>
                <a:gridCol w="660400"/>
                <a:gridCol w="660400"/>
              </a:tblGrid>
              <a:tr h="495300">
                <a:tc>
                  <a:txBody>
                    <a:bodyPr/>
                    <a:lstStyle/>
                    <a:p>
                      <a:r>
                        <a:rPr lang="en-US" sz="1800" b="1" i="0" u="none" strike="noStrike" dirty="0" smtClean="0">
                          <a:solidFill>
                            <a:schemeClr val="tx1"/>
                          </a:solidFill>
                          <a:latin typeface="Times New Roman" pitchFamily="18" charset="0"/>
                          <a:cs typeface="Times New Roman" pitchFamily="18" charset="0"/>
                        </a:rPr>
                        <a:t>r</a:t>
                      </a:r>
                      <a:r>
                        <a:rPr lang="en-US" sz="1800" b="1" i="0" u="none" strike="noStrike" baseline="0" dirty="0" smtClean="0">
                          <a:solidFill>
                            <a:schemeClr val="tx1"/>
                          </a:solidFill>
                          <a:latin typeface="Times New Roman" pitchFamily="18" charset="0"/>
                          <a:cs typeface="Times New Roman" pitchFamily="18" charset="0"/>
                        </a:rPr>
                        <a:t> </a:t>
                      </a:r>
                      <a:r>
                        <a:rPr lang="en-US" sz="1800" b="1" i="0" u="none" strike="noStrike" baseline="-25000" dirty="0" smtClean="0">
                          <a:solidFill>
                            <a:schemeClr val="tx1"/>
                          </a:solidFill>
                          <a:latin typeface="Times New Roman" pitchFamily="18" charset="0"/>
                          <a:cs typeface="Times New Roman" pitchFamily="18" charset="0"/>
                        </a:rPr>
                        <a:t>k</a:t>
                      </a:r>
                      <a:r>
                        <a:rPr lang="en-US" sz="1800" b="1" i="0" u="none" strike="noStrike" baseline="0" dirty="0" smtClean="0">
                          <a:solidFill>
                            <a:schemeClr val="tx1"/>
                          </a:solidFill>
                          <a:latin typeface="Times New Roman" pitchFamily="18" charset="0"/>
                          <a:cs typeface="Times New Roman" pitchFamily="18" charset="0"/>
                        </a:rPr>
                        <a:t> </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c>
                  <a:txBody>
                    <a:bodyPr/>
                    <a:lstStyle/>
                    <a:p>
                      <a:pPr algn="ctr"/>
                      <a:r>
                        <a:rPr lang="en-US" b="1" dirty="0" smtClean="0"/>
                        <a:t>5</a:t>
                      </a:r>
                      <a:endParaRPr lang="en-US" b="1" dirty="0"/>
                    </a:p>
                  </a:txBody>
                  <a:tcPr/>
                </a:tc>
                <a:tc>
                  <a:txBody>
                    <a:bodyPr/>
                    <a:lstStyle/>
                    <a:p>
                      <a:pPr algn="ctr"/>
                      <a:r>
                        <a:rPr lang="en-US" b="1" dirty="0" smtClean="0"/>
                        <a:t>6</a:t>
                      </a:r>
                      <a:endParaRPr lang="en-US" b="1" dirty="0"/>
                    </a:p>
                  </a:txBody>
                  <a:tcPr/>
                </a:tc>
                <a:tc>
                  <a:txBody>
                    <a:bodyPr/>
                    <a:lstStyle/>
                    <a:p>
                      <a:pPr algn="ctr"/>
                      <a:r>
                        <a:rPr lang="en-US" b="1" dirty="0" smtClean="0"/>
                        <a:t>7</a:t>
                      </a:r>
                      <a:endParaRPr lang="en-US" b="1" dirty="0"/>
                    </a:p>
                  </a:txBody>
                  <a:tcPr/>
                </a:tc>
              </a:tr>
              <a:tr h="495300">
                <a:tc>
                  <a:txBody>
                    <a:bodyPr/>
                    <a:lstStyle/>
                    <a:p>
                      <a:r>
                        <a:rPr lang="en-US" b="1" dirty="0" smtClean="0"/>
                        <a:t>Freq.</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p:nvPr>
        </p:nvGraphicFramePr>
        <p:xfrm>
          <a:off x="457200" y="304801"/>
          <a:ext cx="8229600" cy="5928483"/>
        </p:xfrm>
        <a:graphic>
          <a:graphicData uri="http://schemas.openxmlformats.org/drawingml/2006/table">
            <a:tbl>
              <a:tblPr firstRow="1" bandRow="1">
                <a:tableStyleId>{5C22544A-7EE6-4342-B048-85BDC9FD1C3A}</a:tableStyleId>
              </a:tblPr>
              <a:tblGrid>
                <a:gridCol w="1543050"/>
                <a:gridCol w="1028700"/>
                <a:gridCol w="3363058"/>
                <a:gridCol w="2294792"/>
              </a:tblGrid>
              <a:tr h="695261">
                <a:tc gridSpan="4">
                  <a:txBody>
                    <a:bodyPr/>
                    <a:lstStyle/>
                    <a:p>
                      <a:pPr algn="ctr"/>
                      <a:r>
                        <a:rPr lang="en-US" sz="2200" dirty="0" smtClean="0">
                          <a:solidFill>
                            <a:schemeClr val="tx1"/>
                          </a:solidFill>
                        </a:rPr>
                        <a:t>FOR GIVEN INPUT IMAGE</a:t>
                      </a:r>
                      <a:endParaRPr lang="en-US" sz="2200" dirty="0">
                        <a:solidFill>
                          <a:schemeClr val="tx1"/>
                        </a:solidFill>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b="1" i="0" u="none" strike="noStrike" dirty="0" smtClean="0">
                        <a:solidFill>
                          <a:schemeClr val="tx1"/>
                        </a:solidFill>
                        <a:latin typeface="Times New Roman" pitchFamily="18" charset="0"/>
                        <a:cs typeface="Times New Roman" pitchFamily="18"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b="1" i="0" u="none" strike="noStrike" dirty="0" smtClean="0">
                        <a:solidFill>
                          <a:schemeClr val="tx1"/>
                        </a:solidFill>
                        <a:latin typeface="Times New Roman" pitchFamily="18" charset="0"/>
                        <a:cs typeface="Times New Roman" pitchFamily="18" charset="0"/>
                      </a:endParaRPr>
                    </a:p>
                  </a:txBody>
                  <a:tcPr/>
                </a:tc>
                <a:tc hMerge="1">
                  <a:txBody>
                    <a:bodyPr/>
                    <a:lstStyle/>
                    <a:p>
                      <a:pPr algn="ctr"/>
                      <a:endParaRPr lang="en-US" sz="2200" dirty="0">
                        <a:solidFill>
                          <a:schemeClr val="tx1"/>
                        </a:solidFill>
                      </a:endParaRPr>
                    </a:p>
                  </a:txBody>
                  <a:tcPr/>
                </a:tc>
              </a:tr>
              <a:tr h="751887">
                <a:tc>
                  <a:txBody>
                    <a:bodyPr/>
                    <a:lstStyle/>
                    <a:p>
                      <a:pPr algn="ctr"/>
                      <a:r>
                        <a:rPr lang="en-US" sz="2200" b="1" dirty="0" smtClean="0">
                          <a:solidFill>
                            <a:schemeClr val="tx1"/>
                          </a:solidFill>
                        </a:rPr>
                        <a:t>Level</a:t>
                      </a:r>
                    </a:p>
                    <a:p>
                      <a:pPr marL="0" marR="0" indent="0" algn="ctr" defTabSz="914400" rtl="0" eaLnBrk="1" fontAlgn="auto" latinLnBrk="0" hangingPunct="1">
                        <a:lnSpc>
                          <a:spcPct val="100000"/>
                        </a:lnSpc>
                        <a:spcBef>
                          <a:spcPts val="0"/>
                        </a:spcBef>
                        <a:spcAft>
                          <a:spcPts val="0"/>
                        </a:spcAft>
                        <a:buClrTx/>
                        <a:buSzTx/>
                        <a:buFontTx/>
                        <a:buNone/>
                        <a:tabLst/>
                        <a:defRPr/>
                      </a:pPr>
                      <a:r>
                        <a:rPr lang="en-US" sz="2200" b="1" dirty="0" smtClean="0">
                          <a:solidFill>
                            <a:schemeClr val="tx1"/>
                          </a:solidFill>
                        </a:rPr>
                        <a:t>(</a:t>
                      </a:r>
                      <a:r>
                        <a:rPr lang="en-US" sz="2200" b="1" i="0" u="none" strike="noStrike" dirty="0" smtClean="0">
                          <a:solidFill>
                            <a:schemeClr val="tx1"/>
                          </a:solidFill>
                          <a:latin typeface="Times New Roman" pitchFamily="18" charset="0"/>
                          <a:cs typeface="Times New Roman" pitchFamily="18" charset="0"/>
                        </a:rPr>
                        <a:t>r </a:t>
                      </a:r>
                      <a:r>
                        <a:rPr lang="en-US" sz="2200" b="1" i="0" u="none" strike="noStrike" baseline="-25000" dirty="0" smtClean="0">
                          <a:solidFill>
                            <a:schemeClr val="tx1"/>
                          </a:solidFill>
                          <a:latin typeface="Times New Roman" pitchFamily="18" charset="0"/>
                          <a:cs typeface="Times New Roman" pitchFamily="18" charset="0"/>
                        </a:rPr>
                        <a:t>k</a:t>
                      </a:r>
                      <a:r>
                        <a:rPr lang="en-US" sz="2200" b="1" dirty="0" smtClean="0">
                          <a:solidFill>
                            <a:schemeClr val="tx1"/>
                          </a:solidFill>
                        </a:rPr>
                        <a:t>)</a:t>
                      </a:r>
                      <a:endParaRPr lang="en-US" sz="2200" b="1"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i="0" u="none" strike="noStrike" dirty="0" smtClean="0">
                          <a:solidFill>
                            <a:schemeClr val="tx1"/>
                          </a:solidFill>
                          <a:latin typeface="Times New Roman" pitchFamily="18" charset="0"/>
                          <a:cs typeface="Times New Roman" pitchFamily="18" charset="0"/>
                        </a:rPr>
                        <a:t>n </a:t>
                      </a:r>
                      <a:r>
                        <a:rPr lang="en-US" sz="2200" b="1" i="0" u="none" strike="noStrike" baseline="-25000" dirty="0" smtClean="0">
                          <a:solidFill>
                            <a:schemeClr val="tx1"/>
                          </a:solidFill>
                          <a:latin typeface="Times New Roman" pitchFamily="18" charset="0"/>
                          <a:cs typeface="Times New Roman" pitchFamily="18" charset="0"/>
                        </a:rPr>
                        <a:t>k</a:t>
                      </a:r>
                      <a:endParaRPr lang="en-US" sz="2200" b="1" i="0" u="none" strike="noStrike" dirty="0" smtClean="0">
                        <a:solidFill>
                          <a:schemeClr val="tx1"/>
                        </a:solidFill>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dirty="0" smtClean="0">
                          <a:solidFill>
                            <a:schemeClr val="tx1"/>
                          </a:solidFill>
                        </a:rPr>
                        <a:t>P(</a:t>
                      </a:r>
                      <a:r>
                        <a:rPr lang="en-US" sz="2200" b="1" i="0" u="none" strike="noStrike" dirty="0" smtClean="0">
                          <a:solidFill>
                            <a:schemeClr val="tx1"/>
                          </a:solidFill>
                          <a:latin typeface="Times New Roman" pitchFamily="18" charset="0"/>
                          <a:cs typeface="Times New Roman" pitchFamily="18" charset="0"/>
                        </a:rPr>
                        <a:t>n</a:t>
                      </a:r>
                      <a:r>
                        <a:rPr lang="en-US" sz="2200" b="1" i="0" u="none" strike="noStrike" baseline="0" dirty="0" smtClean="0">
                          <a:solidFill>
                            <a:schemeClr val="tx1"/>
                          </a:solidFill>
                          <a:latin typeface="Times New Roman" pitchFamily="18" charset="0"/>
                          <a:cs typeface="Times New Roman" pitchFamily="18" charset="0"/>
                        </a:rPr>
                        <a:t> </a:t>
                      </a:r>
                      <a:r>
                        <a:rPr lang="en-US" sz="2200" b="1" i="0" u="none" strike="noStrike" baseline="-25000" dirty="0" smtClean="0">
                          <a:solidFill>
                            <a:schemeClr val="tx1"/>
                          </a:solidFill>
                          <a:latin typeface="Times New Roman" pitchFamily="18" charset="0"/>
                          <a:cs typeface="Times New Roman" pitchFamily="18" charset="0"/>
                        </a:rPr>
                        <a:t>k</a:t>
                      </a:r>
                      <a:r>
                        <a:rPr lang="en-US" sz="2200" b="1" i="0" u="none" strike="noStrike" baseline="0" dirty="0" smtClean="0">
                          <a:solidFill>
                            <a:schemeClr val="tx1"/>
                          </a:solidFill>
                          <a:latin typeface="Times New Roman" pitchFamily="18" charset="0"/>
                          <a:cs typeface="Times New Roman" pitchFamily="18" charset="0"/>
                        </a:rPr>
                        <a:t> )= </a:t>
                      </a:r>
                      <a:r>
                        <a:rPr lang="en-US" sz="2200" b="1" i="0" u="none" strike="noStrike" dirty="0" smtClean="0">
                          <a:solidFill>
                            <a:schemeClr val="tx1"/>
                          </a:solidFill>
                          <a:latin typeface="Times New Roman" pitchFamily="18" charset="0"/>
                          <a:cs typeface="Times New Roman" pitchFamily="18" charset="0"/>
                        </a:rPr>
                        <a:t>n </a:t>
                      </a:r>
                      <a:r>
                        <a:rPr lang="en-US" sz="2200" b="1" i="0" u="none" strike="noStrike" baseline="-25000" dirty="0" smtClean="0">
                          <a:solidFill>
                            <a:schemeClr val="tx1"/>
                          </a:solidFill>
                          <a:latin typeface="Times New Roman" pitchFamily="18" charset="0"/>
                          <a:cs typeface="Times New Roman" pitchFamily="18" charset="0"/>
                        </a:rPr>
                        <a:t>k  </a:t>
                      </a:r>
                      <a:r>
                        <a:rPr lang="en-US" sz="2200" b="1" i="0" u="none" strike="noStrike" baseline="0" dirty="0" smtClean="0">
                          <a:solidFill>
                            <a:schemeClr val="tx1"/>
                          </a:solidFill>
                          <a:latin typeface="Times New Roman" pitchFamily="18" charset="0"/>
                          <a:cs typeface="Times New Roman" pitchFamily="18" charset="0"/>
                        </a:rPr>
                        <a:t>  /n</a:t>
                      </a:r>
                      <a:endParaRPr lang="en-US" sz="2200" b="1" i="0" u="none" strike="noStrike" dirty="0" smtClean="0">
                        <a:solidFill>
                          <a:schemeClr val="tx1"/>
                        </a:solidFill>
                        <a:latin typeface="Times New Roman" pitchFamily="18" charset="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2200" b="1" i="0" u="none" strike="noStrike" dirty="0" smtClean="0">
                        <a:solidFill>
                          <a:schemeClr val="tx1"/>
                        </a:solidFill>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dirty="0" smtClean="0">
                          <a:solidFill>
                            <a:schemeClr val="tx1"/>
                          </a:solidFill>
                        </a:rPr>
                        <a:t>CDF (</a:t>
                      </a:r>
                      <a:r>
                        <a:rPr lang="en-US" sz="2200" b="1" i="0" u="none" strike="noStrike" dirty="0" smtClean="0">
                          <a:solidFill>
                            <a:schemeClr val="tx1"/>
                          </a:solidFill>
                          <a:latin typeface="Times New Roman" pitchFamily="18" charset="0"/>
                          <a:cs typeface="Times New Roman" pitchFamily="18" charset="0"/>
                        </a:rPr>
                        <a:t>n </a:t>
                      </a:r>
                      <a:r>
                        <a:rPr lang="en-US" sz="2200" b="1" i="0" u="none" strike="noStrike" baseline="-25000" dirty="0" smtClean="0">
                          <a:solidFill>
                            <a:schemeClr val="tx1"/>
                          </a:solidFill>
                          <a:latin typeface="Times New Roman" pitchFamily="18" charset="0"/>
                          <a:cs typeface="Times New Roman" pitchFamily="18" charset="0"/>
                        </a:rPr>
                        <a:t>k</a:t>
                      </a:r>
                      <a:r>
                        <a:rPr lang="en-US" sz="2200" b="1" dirty="0" smtClean="0">
                          <a:solidFill>
                            <a:schemeClr val="tx1"/>
                          </a:solidFill>
                        </a:rPr>
                        <a:t>)</a:t>
                      </a:r>
                      <a:endParaRPr lang="en-US" sz="2200" b="1" dirty="0">
                        <a:solidFill>
                          <a:schemeClr val="tx1"/>
                        </a:solidFill>
                      </a:endParaRPr>
                    </a:p>
                  </a:txBody>
                  <a:tcPr/>
                </a:tc>
              </a:tr>
              <a:tr h="541359">
                <a:tc>
                  <a:txBody>
                    <a:bodyPr/>
                    <a:lstStyle/>
                    <a:p>
                      <a:pPr algn="ctr">
                        <a:lnSpc>
                          <a:spcPct val="150000"/>
                        </a:lnSpc>
                      </a:pPr>
                      <a:r>
                        <a:rPr lang="en-US" sz="2000" b="1" dirty="0" smtClean="0"/>
                        <a:t>0</a:t>
                      </a:r>
                      <a:endParaRPr lang="en-US" sz="2000" b="1" dirty="0"/>
                    </a:p>
                  </a:txBody>
                  <a:tcPr/>
                </a:tc>
                <a:tc>
                  <a:txBody>
                    <a:bodyPr/>
                    <a:lstStyle/>
                    <a:p>
                      <a:pPr algn="ctr">
                        <a:lnSpc>
                          <a:spcPct val="150000"/>
                        </a:lnSpc>
                      </a:pPr>
                      <a:r>
                        <a:rPr lang="en-US" sz="2000" b="1" dirty="0" smtClean="0"/>
                        <a:t>3</a:t>
                      </a:r>
                      <a:endParaRPr lang="en-US" sz="2000" b="1" dirty="0"/>
                    </a:p>
                  </a:txBody>
                  <a:tcPr/>
                </a:tc>
                <a:tc>
                  <a:txBody>
                    <a:bodyPr/>
                    <a:lstStyle/>
                    <a:p>
                      <a:pPr algn="ctr">
                        <a:lnSpc>
                          <a:spcPct val="150000"/>
                        </a:lnSpc>
                      </a:pPr>
                      <a:r>
                        <a:rPr lang="en-US" sz="2000" b="1" dirty="0" smtClean="0"/>
                        <a:t>0.1875</a:t>
                      </a:r>
                      <a:endParaRPr lang="en-US" sz="2000" b="1" dirty="0"/>
                    </a:p>
                  </a:txBody>
                  <a:tcPr/>
                </a:tc>
                <a:tc>
                  <a:txBody>
                    <a:bodyPr/>
                    <a:lstStyle/>
                    <a:p>
                      <a:pPr algn="ctr">
                        <a:lnSpc>
                          <a:spcPct val="150000"/>
                        </a:lnSpc>
                      </a:pPr>
                      <a:r>
                        <a:rPr lang="en-US" sz="2000" b="1" dirty="0" smtClean="0"/>
                        <a:t>0.1875</a:t>
                      </a:r>
                      <a:endParaRPr lang="en-US" sz="2000" b="1" dirty="0"/>
                    </a:p>
                  </a:txBody>
                  <a:tcPr/>
                </a:tc>
              </a:tr>
              <a:tr h="541359">
                <a:tc>
                  <a:txBody>
                    <a:bodyPr/>
                    <a:lstStyle/>
                    <a:p>
                      <a:pPr algn="ctr">
                        <a:lnSpc>
                          <a:spcPct val="150000"/>
                        </a:lnSpc>
                      </a:pPr>
                      <a:r>
                        <a:rPr lang="en-US" sz="2000" b="1" dirty="0" smtClean="0"/>
                        <a:t>1</a:t>
                      </a:r>
                      <a:endParaRPr lang="en-US" sz="2000" b="1" dirty="0"/>
                    </a:p>
                  </a:txBody>
                  <a:tcPr/>
                </a:tc>
                <a:tc>
                  <a:txBody>
                    <a:bodyPr/>
                    <a:lstStyle/>
                    <a:p>
                      <a:pPr algn="ctr">
                        <a:lnSpc>
                          <a:spcPct val="150000"/>
                        </a:lnSpc>
                      </a:pPr>
                      <a:r>
                        <a:rPr lang="en-US" sz="2000" b="1" dirty="0" smtClean="0"/>
                        <a:t>4</a:t>
                      </a:r>
                      <a:endParaRPr lang="en-US" sz="2000" b="1" dirty="0"/>
                    </a:p>
                  </a:txBody>
                  <a:tcPr/>
                </a:tc>
                <a:tc>
                  <a:txBody>
                    <a:bodyPr/>
                    <a:lstStyle/>
                    <a:p>
                      <a:pPr algn="ctr">
                        <a:lnSpc>
                          <a:spcPct val="150000"/>
                        </a:lnSpc>
                      </a:pPr>
                      <a:r>
                        <a:rPr lang="en-US" sz="2000" b="1" dirty="0" smtClean="0"/>
                        <a:t>0.25</a:t>
                      </a:r>
                      <a:endParaRPr lang="en-US" sz="2000" b="1" dirty="0"/>
                    </a:p>
                  </a:txBody>
                  <a:tcPr/>
                </a:tc>
                <a:tc>
                  <a:txBody>
                    <a:bodyPr/>
                    <a:lstStyle/>
                    <a:p>
                      <a:pPr algn="ctr">
                        <a:lnSpc>
                          <a:spcPct val="150000"/>
                        </a:lnSpc>
                      </a:pPr>
                      <a:r>
                        <a:rPr lang="en-US" sz="2000" b="1" dirty="0" smtClean="0"/>
                        <a:t>0.4375</a:t>
                      </a:r>
                      <a:endParaRPr lang="en-US" sz="2000" b="1" dirty="0"/>
                    </a:p>
                  </a:txBody>
                  <a:tcPr/>
                </a:tc>
              </a:tr>
              <a:tr h="541359">
                <a:tc>
                  <a:txBody>
                    <a:bodyPr/>
                    <a:lstStyle/>
                    <a:p>
                      <a:pPr algn="ctr">
                        <a:lnSpc>
                          <a:spcPct val="150000"/>
                        </a:lnSpc>
                      </a:pPr>
                      <a:r>
                        <a:rPr lang="en-US" sz="2000" b="1" dirty="0" smtClean="0"/>
                        <a:t>2</a:t>
                      </a:r>
                      <a:endParaRPr lang="en-US" sz="2000" b="1" dirty="0"/>
                    </a:p>
                  </a:txBody>
                  <a:tcPr/>
                </a:tc>
                <a:tc>
                  <a:txBody>
                    <a:bodyPr/>
                    <a:lstStyle/>
                    <a:p>
                      <a:pPr algn="ctr">
                        <a:lnSpc>
                          <a:spcPct val="150000"/>
                        </a:lnSpc>
                      </a:pPr>
                      <a:r>
                        <a:rPr lang="en-US" sz="2000" b="1" dirty="0" smtClean="0"/>
                        <a:t>5</a:t>
                      </a:r>
                      <a:endParaRPr lang="en-US" sz="2000" b="1" dirty="0"/>
                    </a:p>
                  </a:txBody>
                  <a:tcPr/>
                </a:tc>
                <a:tc>
                  <a:txBody>
                    <a:bodyPr/>
                    <a:lstStyle/>
                    <a:p>
                      <a:pPr algn="ctr">
                        <a:lnSpc>
                          <a:spcPct val="150000"/>
                        </a:lnSpc>
                      </a:pPr>
                      <a:r>
                        <a:rPr lang="en-US" sz="2000" b="1" dirty="0" smtClean="0"/>
                        <a:t>0.3125</a:t>
                      </a:r>
                      <a:endParaRPr lang="en-US" sz="2000" b="1" dirty="0"/>
                    </a:p>
                  </a:txBody>
                  <a:tcPr/>
                </a:tc>
                <a:tc>
                  <a:txBody>
                    <a:bodyPr/>
                    <a:lstStyle/>
                    <a:p>
                      <a:pPr algn="ctr">
                        <a:lnSpc>
                          <a:spcPct val="150000"/>
                        </a:lnSpc>
                      </a:pPr>
                      <a:r>
                        <a:rPr lang="en-US" sz="2000" b="1" dirty="0" smtClean="0"/>
                        <a:t>0.75</a:t>
                      </a:r>
                      <a:endParaRPr lang="en-US" sz="2000" b="1" dirty="0"/>
                    </a:p>
                  </a:txBody>
                  <a:tcPr/>
                </a:tc>
              </a:tr>
              <a:tr h="541359">
                <a:tc>
                  <a:txBody>
                    <a:bodyPr/>
                    <a:lstStyle/>
                    <a:p>
                      <a:pPr algn="ctr">
                        <a:lnSpc>
                          <a:spcPct val="150000"/>
                        </a:lnSpc>
                      </a:pPr>
                      <a:r>
                        <a:rPr lang="en-US" sz="2000" b="1" dirty="0" smtClean="0"/>
                        <a:t>3</a:t>
                      </a:r>
                      <a:endParaRPr lang="en-US" sz="2000" b="1" dirty="0"/>
                    </a:p>
                  </a:txBody>
                  <a:tcPr/>
                </a:tc>
                <a:tc>
                  <a:txBody>
                    <a:bodyPr/>
                    <a:lstStyle/>
                    <a:p>
                      <a:pPr algn="ctr">
                        <a:lnSpc>
                          <a:spcPct val="150000"/>
                        </a:lnSpc>
                      </a:pPr>
                      <a:r>
                        <a:rPr lang="en-US" sz="2000" b="1" dirty="0" smtClean="0"/>
                        <a:t>0</a:t>
                      </a:r>
                      <a:endParaRPr lang="en-US" sz="2000" b="1" dirty="0"/>
                    </a:p>
                  </a:txBody>
                  <a:tcPr/>
                </a:tc>
                <a:tc>
                  <a:txBody>
                    <a:bodyPr/>
                    <a:lstStyle/>
                    <a:p>
                      <a:pPr algn="ctr">
                        <a:lnSpc>
                          <a:spcPct val="150000"/>
                        </a:lnSpc>
                      </a:pPr>
                      <a:r>
                        <a:rPr lang="en-US" sz="2000" b="1" dirty="0" smtClean="0"/>
                        <a:t>0</a:t>
                      </a:r>
                      <a:endParaRPr lang="en-US" sz="2000" b="1" dirty="0"/>
                    </a:p>
                  </a:txBody>
                  <a:tcPr/>
                </a:tc>
                <a:tc>
                  <a:txBody>
                    <a:bodyPr/>
                    <a:lstStyle/>
                    <a:p>
                      <a:pPr algn="ctr">
                        <a:lnSpc>
                          <a:spcPct val="150000"/>
                        </a:lnSpc>
                      </a:pPr>
                      <a:r>
                        <a:rPr lang="en-US" sz="2000" b="1" dirty="0" smtClean="0"/>
                        <a:t>0.75</a:t>
                      </a:r>
                      <a:endParaRPr lang="en-US" sz="2000" b="1" dirty="0"/>
                    </a:p>
                  </a:txBody>
                  <a:tcPr/>
                </a:tc>
              </a:tr>
              <a:tr h="541359">
                <a:tc>
                  <a:txBody>
                    <a:bodyPr/>
                    <a:lstStyle/>
                    <a:p>
                      <a:pPr algn="ctr">
                        <a:lnSpc>
                          <a:spcPct val="150000"/>
                        </a:lnSpc>
                      </a:pPr>
                      <a:r>
                        <a:rPr lang="en-US" sz="2000" b="1" dirty="0" smtClean="0"/>
                        <a:t>4</a:t>
                      </a:r>
                      <a:endParaRPr lang="en-US" sz="2000" b="1" dirty="0"/>
                    </a:p>
                  </a:txBody>
                  <a:tcPr/>
                </a:tc>
                <a:tc>
                  <a:txBody>
                    <a:bodyPr/>
                    <a:lstStyle/>
                    <a:p>
                      <a:pPr algn="ctr">
                        <a:lnSpc>
                          <a:spcPct val="150000"/>
                        </a:lnSpc>
                      </a:pPr>
                      <a:r>
                        <a:rPr lang="en-US" sz="2000" b="1" dirty="0" smtClean="0"/>
                        <a:t>1</a:t>
                      </a:r>
                      <a:endParaRPr lang="en-US" sz="2000" b="1" dirty="0"/>
                    </a:p>
                  </a:txBody>
                  <a:tcPr/>
                </a:tc>
                <a:tc>
                  <a:txBody>
                    <a:bodyPr/>
                    <a:lstStyle/>
                    <a:p>
                      <a:pPr algn="ctr">
                        <a:lnSpc>
                          <a:spcPct val="150000"/>
                        </a:lnSpc>
                      </a:pPr>
                      <a:r>
                        <a:rPr lang="en-US" sz="2000" b="1" dirty="0" smtClean="0"/>
                        <a:t>0.0625</a:t>
                      </a:r>
                      <a:endParaRPr lang="en-US" sz="2000" b="1" dirty="0"/>
                    </a:p>
                  </a:txBody>
                  <a:tcPr/>
                </a:tc>
                <a:tc>
                  <a:txBody>
                    <a:bodyPr/>
                    <a:lstStyle/>
                    <a:p>
                      <a:pPr algn="ctr">
                        <a:lnSpc>
                          <a:spcPct val="150000"/>
                        </a:lnSpc>
                      </a:pPr>
                      <a:r>
                        <a:rPr lang="en-US" sz="2000" b="1" dirty="0" smtClean="0"/>
                        <a:t>0.8125</a:t>
                      </a:r>
                      <a:endParaRPr lang="en-US" sz="2000" b="1" dirty="0"/>
                    </a:p>
                  </a:txBody>
                  <a:tcPr/>
                </a:tc>
              </a:tr>
              <a:tr h="541359">
                <a:tc>
                  <a:txBody>
                    <a:bodyPr/>
                    <a:lstStyle/>
                    <a:p>
                      <a:pPr algn="ctr">
                        <a:lnSpc>
                          <a:spcPct val="150000"/>
                        </a:lnSpc>
                      </a:pPr>
                      <a:r>
                        <a:rPr lang="en-US" sz="2000" b="1" dirty="0" smtClean="0"/>
                        <a:t>5</a:t>
                      </a:r>
                      <a:endParaRPr lang="en-US" sz="2000" b="1" dirty="0"/>
                    </a:p>
                  </a:txBody>
                  <a:tcPr/>
                </a:tc>
                <a:tc>
                  <a:txBody>
                    <a:bodyPr/>
                    <a:lstStyle/>
                    <a:p>
                      <a:pPr algn="ctr">
                        <a:lnSpc>
                          <a:spcPct val="150000"/>
                        </a:lnSpc>
                      </a:pPr>
                      <a:r>
                        <a:rPr lang="en-US" sz="2000" b="1" dirty="0" smtClean="0"/>
                        <a:t>1</a:t>
                      </a:r>
                      <a:endParaRPr lang="en-US" sz="2000" b="1" dirty="0"/>
                    </a:p>
                  </a:txBody>
                  <a:tcPr/>
                </a:tc>
                <a:tc>
                  <a:txBody>
                    <a:bodyPr/>
                    <a:lstStyle/>
                    <a:p>
                      <a:pPr algn="ctr">
                        <a:lnSpc>
                          <a:spcPct val="150000"/>
                        </a:lnSpc>
                      </a:pPr>
                      <a:r>
                        <a:rPr lang="en-US" sz="2000" b="1" dirty="0" smtClean="0"/>
                        <a:t>0.0625</a:t>
                      </a:r>
                      <a:endParaRPr lang="en-US" sz="2000" b="1" dirty="0"/>
                    </a:p>
                  </a:txBody>
                  <a:tcPr/>
                </a:tc>
                <a:tc>
                  <a:txBody>
                    <a:bodyPr/>
                    <a:lstStyle/>
                    <a:p>
                      <a:pPr algn="ctr">
                        <a:lnSpc>
                          <a:spcPct val="150000"/>
                        </a:lnSpc>
                      </a:pPr>
                      <a:r>
                        <a:rPr lang="en-US" sz="2000" b="1" dirty="0" smtClean="0"/>
                        <a:t>0.875</a:t>
                      </a:r>
                      <a:endParaRPr lang="en-US" sz="2000" b="1" dirty="0"/>
                    </a:p>
                  </a:txBody>
                  <a:tcPr/>
                </a:tc>
              </a:tr>
              <a:tr h="541359">
                <a:tc>
                  <a:txBody>
                    <a:bodyPr/>
                    <a:lstStyle/>
                    <a:p>
                      <a:pPr algn="ctr">
                        <a:lnSpc>
                          <a:spcPct val="150000"/>
                        </a:lnSpc>
                      </a:pPr>
                      <a:r>
                        <a:rPr lang="en-US" sz="2000" b="1" dirty="0" smtClean="0"/>
                        <a:t>6</a:t>
                      </a:r>
                      <a:endParaRPr lang="en-US" sz="2000" b="1" dirty="0"/>
                    </a:p>
                  </a:txBody>
                  <a:tcPr/>
                </a:tc>
                <a:tc>
                  <a:txBody>
                    <a:bodyPr/>
                    <a:lstStyle/>
                    <a:p>
                      <a:pPr algn="ctr">
                        <a:lnSpc>
                          <a:spcPct val="150000"/>
                        </a:lnSpc>
                      </a:pPr>
                      <a:r>
                        <a:rPr lang="en-US" sz="2000" b="1" dirty="0" smtClean="0"/>
                        <a:t>0</a:t>
                      </a:r>
                      <a:endParaRPr lang="en-US" sz="2000" b="1" dirty="0"/>
                    </a:p>
                  </a:txBody>
                  <a:tcPr/>
                </a:tc>
                <a:tc>
                  <a:txBody>
                    <a:bodyPr/>
                    <a:lstStyle/>
                    <a:p>
                      <a:pPr algn="ctr">
                        <a:lnSpc>
                          <a:spcPct val="150000"/>
                        </a:lnSpc>
                      </a:pPr>
                      <a:r>
                        <a:rPr lang="en-US" sz="2000" b="1" dirty="0" smtClean="0"/>
                        <a:t>0</a:t>
                      </a:r>
                      <a:endParaRPr lang="en-US" sz="2000" b="1" dirty="0"/>
                    </a:p>
                  </a:txBody>
                  <a:tcPr/>
                </a:tc>
                <a:tc>
                  <a:txBody>
                    <a:bodyPr/>
                    <a:lstStyle/>
                    <a:p>
                      <a:pPr algn="ctr">
                        <a:lnSpc>
                          <a:spcPct val="150000"/>
                        </a:lnSpc>
                      </a:pPr>
                      <a:r>
                        <a:rPr lang="en-US" sz="2000" b="1" dirty="0" smtClean="0"/>
                        <a:t>0.875</a:t>
                      </a:r>
                      <a:endParaRPr lang="en-US" sz="2000" b="1" dirty="0"/>
                    </a:p>
                  </a:txBody>
                  <a:tcPr/>
                </a:tc>
              </a:tr>
              <a:tr h="630742">
                <a:tc>
                  <a:txBody>
                    <a:bodyPr/>
                    <a:lstStyle/>
                    <a:p>
                      <a:pPr algn="ctr">
                        <a:lnSpc>
                          <a:spcPct val="150000"/>
                        </a:lnSpc>
                      </a:pPr>
                      <a:r>
                        <a:rPr lang="en-US" sz="2000" b="1" dirty="0" smtClean="0"/>
                        <a:t>7</a:t>
                      </a:r>
                      <a:endParaRPr lang="en-US" sz="2000" b="1" dirty="0"/>
                    </a:p>
                  </a:txBody>
                  <a:tcPr/>
                </a:tc>
                <a:tc>
                  <a:txBody>
                    <a:bodyPr/>
                    <a:lstStyle/>
                    <a:p>
                      <a:pPr algn="ctr">
                        <a:lnSpc>
                          <a:spcPct val="150000"/>
                        </a:lnSpc>
                      </a:pPr>
                      <a:r>
                        <a:rPr lang="en-US" sz="2000" b="1" dirty="0" smtClean="0"/>
                        <a:t>2</a:t>
                      </a:r>
                      <a:endParaRPr lang="en-US" sz="2000" b="1" dirty="0"/>
                    </a:p>
                  </a:txBody>
                  <a:tcPr/>
                </a:tc>
                <a:tc>
                  <a:txBody>
                    <a:bodyPr/>
                    <a:lstStyle/>
                    <a:p>
                      <a:pPr algn="ctr">
                        <a:lnSpc>
                          <a:spcPct val="150000"/>
                        </a:lnSpc>
                      </a:pPr>
                      <a:r>
                        <a:rPr lang="en-US" sz="2000" b="1" dirty="0" smtClean="0"/>
                        <a:t>0.125</a:t>
                      </a:r>
                      <a:endParaRPr lang="en-US" sz="2000" b="1" dirty="0"/>
                    </a:p>
                  </a:txBody>
                  <a:tcPr/>
                </a:tc>
                <a:tc>
                  <a:txBody>
                    <a:bodyPr/>
                    <a:lstStyle/>
                    <a:p>
                      <a:pPr algn="ctr">
                        <a:lnSpc>
                          <a:spcPct val="150000"/>
                        </a:lnSpc>
                      </a:pPr>
                      <a:r>
                        <a:rPr lang="en-US" sz="2000" b="1" dirty="0" smtClean="0"/>
                        <a:t>1</a:t>
                      </a:r>
                      <a:endParaRPr lang="en-US" sz="2000" b="1" dirty="0"/>
                    </a:p>
                  </a:txBody>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p:nvPr>
        </p:nvGraphicFramePr>
        <p:xfrm>
          <a:off x="457200" y="304801"/>
          <a:ext cx="8229600" cy="5928483"/>
        </p:xfrm>
        <a:graphic>
          <a:graphicData uri="http://schemas.openxmlformats.org/drawingml/2006/table">
            <a:tbl>
              <a:tblPr firstRow="1" bandRow="1">
                <a:tableStyleId>{5C22544A-7EE6-4342-B048-85BDC9FD1C3A}</a:tableStyleId>
              </a:tblPr>
              <a:tblGrid>
                <a:gridCol w="1543050"/>
                <a:gridCol w="1028700"/>
                <a:gridCol w="3363058"/>
                <a:gridCol w="2294792"/>
              </a:tblGrid>
              <a:tr h="695261">
                <a:tc gridSpan="4">
                  <a:txBody>
                    <a:bodyPr/>
                    <a:lstStyle/>
                    <a:p>
                      <a:pPr algn="ctr"/>
                      <a:r>
                        <a:rPr lang="en-US" sz="2200" dirty="0" smtClean="0">
                          <a:solidFill>
                            <a:schemeClr val="tx1"/>
                          </a:solidFill>
                        </a:rPr>
                        <a:t>FOR SPECIFIED HISTOGRAM</a:t>
                      </a:r>
                      <a:endParaRPr lang="en-US" sz="2200" dirty="0">
                        <a:solidFill>
                          <a:schemeClr val="tx1"/>
                        </a:solidFill>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b="1" i="0" u="none" strike="noStrike" dirty="0" smtClean="0">
                        <a:solidFill>
                          <a:schemeClr val="tx1"/>
                        </a:solidFill>
                        <a:latin typeface="Times New Roman" pitchFamily="18" charset="0"/>
                        <a:cs typeface="Times New Roman" pitchFamily="18"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b="1" i="0" u="none" strike="noStrike" dirty="0" smtClean="0">
                        <a:solidFill>
                          <a:schemeClr val="tx1"/>
                        </a:solidFill>
                        <a:latin typeface="Times New Roman" pitchFamily="18" charset="0"/>
                        <a:cs typeface="Times New Roman" pitchFamily="18" charset="0"/>
                      </a:endParaRPr>
                    </a:p>
                  </a:txBody>
                  <a:tcPr/>
                </a:tc>
                <a:tc hMerge="1">
                  <a:txBody>
                    <a:bodyPr/>
                    <a:lstStyle/>
                    <a:p>
                      <a:pPr algn="ctr"/>
                      <a:endParaRPr lang="en-US" sz="2200" dirty="0">
                        <a:solidFill>
                          <a:schemeClr val="tx1"/>
                        </a:solidFill>
                      </a:endParaRPr>
                    </a:p>
                  </a:txBody>
                  <a:tcPr/>
                </a:tc>
              </a:tr>
              <a:tr h="751887">
                <a:tc>
                  <a:txBody>
                    <a:bodyPr/>
                    <a:lstStyle/>
                    <a:p>
                      <a:pPr algn="ctr"/>
                      <a:r>
                        <a:rPr lang="en-US" sz="2200" b="1" dirty="0" smtClean="0">
                          <a:solidFill>
                            <a:schemeClr val="tx1"/>
                          </a:solidFill>
                        </a:rPr>
                        <a:t>Level</a:t>
                      </a:r>
                    </a:p>
                    <a:p>
                      <a:pPr marL="0" marR="0" indent="0" algn="ctr" defTabSz="914400" rtl="0" eaLnBrk="1" fontAlgn="auto" latinLnBrk="0" hangingPunct="1">
                        <a:lnSpc>
                          <a:spcPct val="100000"/>
                        </a:lnSpc>
                        <a:spcBef>
                          <a:spcPts val="0"/>
                        </a:spcBef>
                        <a:spcAft>
                          <a:spcPts val="0"/>
                        </a:spcAft>
                        <a:buClrTx/>
                        <a:buSzTx/>
                        <a:buFontTx/>
                        <a:buNone/>
                        <a:tabLst/>
                        <a:defRPr/>
                      </a:pPr>
                      <a:r>
                        <a:rPr lang="en-US" sz="2200" b="1" dirty="0" smtClean="0">
                          <a:solidFill>
                            <a:schemeClr val="tx1"/>
                          </a:solidFill>
                        </a:rPr>
                        <a:t>(</a:t>
                      </a:r>
                      <a:r>
                        <a:rPr lang="en-US" sz="2200" b="1" i="0" u="none" strike="noStrike" dirty="0" smtClean="0">
                          <a:solidFill>
                            <a:schemeClr val="tx1"/>
                          </a:solidFill>
                          <a:latin typeface="Times New Roman" pitchFamily="18" charset="0"/>
                          <a:cs typeface="Times New Roman" pitchFamily="18" charset="0"/>
                        </a:rPr>
                        <a:t>r </a:t>
                      </a:r>
                      <a:r>
                        <a:rPr lang="en-US" sz="2200" b="1" i="0" u="none" strike="noStrike" baseline="-25000" dirty="0" smtClean="0">
                          <a:solidFill>
                            <a:schemeClr val="tx1"/>
                          </a:solidFill>
                          <a:latin typeface="Times New Roman" pitchFamily="18" charset="0"/>
                          <a:cs typeface="Times New Roman" pitchFamily="18" charset="0"/>
                        </a:rPr>
                        <a:t>k</a:t>
                      </a:r>
                      <a:r>
                        <a:rPr lang="en-US" sz="2200" b="1" dirty="0" smtClean="0">
                          <a:solidFill>
                            <a:schemeClr val="tx1"/>
                          </a:solidFill>
                        </a:rPr>
                        <a:t>)</a:t>
                      </a:r>
                      <a:endParaRPr lang="en-US" sz="2200" b="1"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i="0" u="none" strike="noStrike" dirty="0" smtClean="0">
                          <a:solidFill>
                            <a:schemeClr val="tx1"/>
                          </a:solidFill>
                          <a:latin typeface="Times New Roman" pitchFamily="18" charset="0"/>
                          <a:cs typeface="Times New Roman" pitchFamily="18" charset="0"/>
                        </a:rPr>
                        <a:t>z </a:t>
                      </a:r>
                      <a:r>
                        <a:rPr lang="en-US" sz="2200" b="1" i="0" u="none" strike="noStrike" baseline="-25000" dirty="0" smtClean="0">
                          <a:solidFill>
                            <a:schemeClr val="tx1"/>
                          </a:solidFill>
                          <a:latin typeface="Times New Roman" pitchFamily="18" charset="0"/>
                          <a:cs typeface="Times New Roman" pitchFamily="18" charset="0"/>
                        </a:rPr>
                        <a:t>k</a:t>
                      </a:r>
                      <a:endParaRPr lang="en-US" sz="2200" b="1" i="0" u="none" strike="noStrike" dirty="0" smtClean="0">
                        <a:solidFill>
                          <a:schemeClr val="tx1"/>
                        </a:solidFill>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dirty="0" smtClean="0">
                          <a:solidFill>
                            <a:schemeClr val="tx1"/>
                          </a:solidFill>
                        </a:rPr>
                        <a:t>P(</a:t>
                      </a:r>
                      <a:r>
                        <a:rPr lang="en-US" sz="2200" b="1" i="0" u="none" strike="noStrike" dirty="0" smtClean="0">
                          <a:solidFill>
                            <a:schemeClr val="tx1"/>
                          </a:solidFill>
                          <a:latin typeface="Times New Roman" pitchFamily="18" charset="0"/>
                          <a:cs typeface="Times New Roman" pitchFamily="18" charset="0"/>
                        </a:rPr>
                        <a:t>z</a:t>
                      </a:r>
                      <a:r>
                        <a:rPr lang="en-US" sz="2200" b="1" i="0" u="none" strike="noStrike" baseline="0" dirty="0" smtClean="0">
                          <a:solidFill>
                            <a:schemeClr val="tx1"/>
                          </a:solidFill>
                          <a:latin typeface="Times New Roman" pitchFamily="18" charset="0"/>
                          <a:cs typeface="Times New Roman" pitchFamily="18" charset="0"/>
                        </a:rPr>
                        <a:t> </a:t>
                      </a:r>
                      <a:r>
                        <a:rPr lang="en-US" sz="2200" b="1" i="0" u="none" strike="noStrike" baseline="-25000" dirty="0" smtClean="0">
                          <a:solidFill>
                            <a:schemeClr val="tx1"/>
                          </a:solidFill>
                          <a:latin typeface="Times New Roman" pitchFamily="18" charset="0"/>
                          <a:cs typeface="Times New Roman" pitchFamily="18" charset="0"/>
                        </a:rPr>
                        <a:t>k</a:t>
                      </a:r>
                      <a:r>
                        <a:rPr lang="en-US" sz="2200" b="1" i="0" u="none" strike="noStrike" baseline="0" dirty="0" smtClean="0">
                          <a:solidFill>
                            <a:schemeClr val="tx1"/>
                          </a:solidFill>
                          <a:latin typeface="Times New Roman" pitchFamily="18" charset="0"/>
                          <a:cs typeface="Times New Roman" pitchFamily="18" charset="0"/>
                        </a:rPr>
                        <a:t> )= </a:t>
                      </a:r>
                      <a:r>
                        <a:rPr lang="en-US" sz="2200" b="1" i="0" u="none" strike="noStrike" dirty="0" smtClean="0">
                          <a:solidFill>
                            <a:schemeClr val="tx1"/>
                          </a:solidFill>
                          <a:latin typeface="Times New Roman" pitchFamily="18" charset="0"/>
                          <a:cs typeface="Times New Roman" pitchFamily="18" charset="0"/>
                        </a:rPr>
                        <a:t>z </a:t>
                      </a:r>
                      <a:r>
                        <a:rPr lang="en-US" sz="2200" b="1" i="0" u="none" strike="noStrike" baseline="-25000" dirty="0" smtClean="0">
                          <a:solidFill>
                            <a:schemeClr val="tx1"/>
                          </a:solidFill>
                          <a:latin typeface="Times New Roman" pitchFamily="18" charset="0"/>
                          <a:cs typeface="Times New Roman" pitchFamily="18" charset="0"/>
                        </a:rPr>
                        <a:t>k  </a:t>
                      </a:r>
                      <a:r>
                        <a:rPr lang="en-US" sz="2200" b="1" i="0" u="none" strike="noStrike" baseline="0" dirty="0" smtClean="0">
                          <a:solidFill>
                            <a:schemeClr val="tx1"/>
                          </a:solidFill>
                          <a:latin typeface="Times New Roman" pitchFamily="18" charset="0"/>
                          <a:cs typeface="Times New Roman" pitchFamily="18" charset="0"/>
                        </a:rPr>
                        <a:t>  /n</a:t>
                      </a:r>
                      <a:endParaRPr lang="en-US" sz="2200" b="1" i="0" u="none" strike="noStrike" dirty="0" smtClean="0">
                        <a:solidFill>
                          <a:schemeClr val="tx1"/>
                        </a:solidFill>
                        <a:latin typeface="Times New Roman" pitchFamily="18" charset="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2200" b="1" i="0" u="none" strike="noStrike" dirty="0" smtClean="0">
                        <a:solidFill>
                          <a:schemeClr val="tx1"/>
                        </a:solidFill>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dirty="0" smtClean="0">
                          <a:solidFill>
                            <a:schemeClr val="tx1"/>
                          </a:solidFill>
                        </a:rPr>
                        <a:t>CDF (</a:t>
                      </a:r>
                      <a:r>
                        <a:rPr lang="en-US" sz="2200" b="1" i="0" u="none" strike="noStrike" dirty="0" smtClean="0">
                          <a:solidFill>
                            <a:schemeClr val="tx1"/>
                          </a:solidFill>
                          <a:latin typeface="Times New Roman" pitchFamily="18" charset="0"/>
                          <a:cs typeface="Times New Roman" pitchFamily="18" charset="0"/>
                        </a:rPr>
                        <a:t>z </a:t>
                      </a:r>
                      <a:r>
                        <a:rPr lang="en-US" sz="2200" b="1" i="0" u="none" strike="noStrike" baseline="-25000" dirty="0" smtClean="0">
                          <a:solidFill>
                            <a:schemeClr val="tx1"/>
                          </a:solidFill>
                          <a:latin typeface="Times New Roman" pitchFamily="18" charset="0"/>
                          <a:cs typeface="Times New Roman" pitchFamily="18" charset="0"/>
                        </a:rPr>
                        <a:t>k</a:t>
                      </a:r>
                      <a:r>
                        <a:rPr lang="en-US" sz="2200" b="1" dirty="0" smtClean="0">
                          <a:solidFill>
                            <a:schemeClr val="tx1"/>
                          </a:solidFill>
                        </a:rPr>
                        <a:t>)</a:t>
                      </a:r>
                      <a:endParaRPr lang="en-US" sz="2200" b="1" dirty="0">
                        <a:solidFill>
                          <a:schemeClr val="tx1"/>
                        </a:solidFill>
                      </a:endParaRPr>
                    </a:p>
                  </a:txBody>
                  <a:tcPr/>
                </a:tc>
              </a:tr>
              <a:tr h="541359">
                <a:tc>
                  <a:txBody>
                    <a:bodyPr/>
                    <a:lstStyle/>
                    <a:p>
                      <a:pPr algn="ctr">
                        <a:lnSpc>
                          <a:spcPct val="150000"/>
                        </a:lnSpc>
                      </a:pPr>
                      <a:r>
                        <a:rPr lang="en-US" sz="2000" b="1" dirty="0" smtClean="0"/>
                        <a:t>0</a:t>
                      </a:r>
                      <a:endParaRPr lang="en-US" sz="2000" b="1" dirty="0"/>
                    </a:p>
                  </a:txBody>
                  <a:tcPr/>
                </a:tc>
                <a:tc>
                  <a:txBody>
                    <a:bodyPr/>
                    <a:lstStyle/>
                    <a:p>
                      <a:pPr algn="ctr">
                        <a:lnSpc>
                          <a:spcPct val="150000"/>
                        </a:lnSpc>
                      </a:pPr>
                      <a:r>
                        <a:rPr lang="en-US" sz="2000" b="1" dirty="0" smtClean="0"/>
                        <a:t>2</a:t>
                      </a:r>
                      <a:endParaRPr lang="en-US" sz="2000" b="1" dirty="0"/>
                    </a:p>
                  </a:txBody>
                  <a:tcPr/>
                </a:tc>
                <a:tc>
                  <a:txBody>
                    <a:bodyPr/>
                    <a:lstStyle/>
                    <a:p>
                      <a:pPr algn="ctr">
                        <a:lnSpc>
                          <a:spcPct val="150000"/>
                        </a:lnSpc>
                      </a:pPr>
                      <a:r>
                        <a:rPr lang="en-US" sz="2000" b="1" dirty="0" smtClean="0"/>
                        <a:t>0.125</a:t>
                      </a:r>
                      <a:endParaRPr lang="en-US" sz="2000" b="1" dirty="0"/>
                    </a:p>
                  </a:txBody>
                  <a:tcPr/>
                </a:tc>
                <a:tc>
                  <a:txBody>
                    <a:bodyPr/>
                    <a:lstStyle/>
                    <a:p>
                      <a:pPr algn="ctr">
                        <a:lnSpc>
                          <a:spcPct val="150000"/>
                        </a:lnSpc>
                      </a:pPr>
                      <a:r>
                        <a:rPr lang="en-US" sz="2000" b="1" dirty="0" smtClean="0"/>
                        <a:t>0.125</a:t>
                      </a:r>
                      <a:endParaRPr lang="en-US" sz="2000" b="1" dirty="0"/>
                    </a:p>
                  </a:txBody>
                  <a:tcPr/>
                </a:tc>
              </a:tr>
              <a:tr h="541359">
                <a:tc>
                  <a:txBody>
                    <a:bodyPr/>
                    <a:lstStyle/>
                    <a:p>
                      <a:pPr algn="ctr">
                        <a:lnSpc>
                          <a:spcPct val="150000"/>
                        </a:lnSpc>
                      </a:pPr>
                      <a:r>
                        <a:rPr lang="en-US" sz="2000" b="1" dirty="0" smtClean="0"/>
                        <a:t>1</a:t>
                      </a:r>
                      <a:endParaRPr lang="en-US" sz="2000" b="1" dirty="0"/>
                    </a:p>
                  </a:txBody>
                  <a:tcPr/>
                </a:tc>
                <a:tc>
                  <a:txBody>
                    <a:bodyPr/>
                    <a:lstStyle/>
                    <a:p>
                      <a:pPr algn="ctr">
                        <a:lnSpc>
                          <a:spcPct val="150000"/>
                        </a:lnSpc>
                      </a:pPr>
                      <a:r>
                        <a:rPr lang="en-US" sz="2000" b="1" dirty="0" smtClean="0"/>
                        <a:t>3</a:t>
                      </a:r>
                      <a:endParaRPr lang="en-US" sz="2000" b="1" dirty="0"/>
                    </a:p>
                  </a:txBody>
                  <a:tcPr/>
                </a:tc>
                <a:tc>
                  <a:txBody>
                    <a:bodyPr/>
                    <a:lstStyle/>
                    <a:p>
                      <a:pPr algn="ctr">
                        <a:lnSpc>
                          <a:spcPct val="150000"/>
                        </a:lnSpc>
                      </a:pPr>
                      <a:r>
                        <a:rPr lang="en-US" sz="2000" b="1" dirty="0" smtClean="0"/>
                        <a:t>0.1875</a:t>
                      </a:r>
                      <a:endParaRPr lang="en-US" sz="2000" b="1" dirty="0"/>
                    </a:p>
                  </a:txBody>
                  <a:tcPr/>
                </a:tc>
                <a:tc>
                  <a:txBody>
                    <a:bodyPr/>
                    <a:lstStyle/>
                    <a:p>
                      <a:pPr algn="ctr">
                        <a:lnSpc>
                          <a:spcPct val="150000"/>
                        </a:lnSpc>
                      </a:pPr>
                      <a:r>
                        <a:rPr lang="en-US" sz="2000" b="1" dirty="0" smtClean="0"/>
                        <a:t>0.3125</a:t>
                      </a:r>
                      <a:endParaRPr lang="en-US" sz="2000" b="1" dirty="0"/>
                    </a:p>
                  </a:txBody>
                  <a:tcPr/>
                </a:tc>
              </a:tr>
              <a:tr h="541359">
                <a:tc>
                  <a:txBody>
                    <a:bodyPr/>
                    <a:lstStyle/>
                    <a:p>
                      <a:pPr algn="ctr">
                        <a:lnSpc>
                          <a:spcPct val="150000"/>
                        </a:lnSpc>
                      </a:pPr>
                      <a:r>
                        <a:rPr lang="en-US" sz="2000" b="1" dirty="0" smtClean="0"/>
                        <a:t>2</a:t>
                      </a:r>
                      <a:endParaRPr lang="en-US" sz="2000" b="1" dirty="0"/>
                    </a:p>
                  </a:txBody>
                  <a:tcPr/>
                </a:tc>
                <a:tc>
                  <a:txBody>
                    <a:bodyPr/>
                    <a:lstStyle/>
                    <a:p>
                      <a:pPr algn="ctr">
                        <a:lnSpc>
                          <a:spcPct val="150000"/>
                        </a:lnSpc>
                      </a:pPr>
                      <a:r>
                        <a:rPr lang="en-US" sz="2000" b="1" dirty="0" smtClean="0"/>
                        <a:t>3</a:t>
                      </a:r>
                      <a:endParaRPr lang="en-US" sz="2000" b="1" dirty="0"/>
                    </a:p>
                  </a:txBody>
                  <a:tcPr/>
                </a:tc>
                <a:tc>
                  <a:txBody>
                    <a:bodyPr/>
                    <a:lstStyle/>
                    <a:p>
                      <a:pPr algn="ctr">
                        <a:lnSpc>
                          <a:spcPct val="150000"/>
                        </a:lnSpc>
                      </a:pPr>
                      <a:r>
                        <a:rPr lang="en-US" sz="2000" b="1" dirty="0" smtClean="0"/>
                        <a:t>0.1875</a:t>
                      </a:r>
                      <a:endParaRPr lang="en-US" sz="2000" b="1" dirty="0"/>
                    </a:p>
                  </a:txBody>
                  <a:tcPr/>
                </a:tc>
                <a:tc>
                  <a:txBody>
                    <a:bodyPr/>
                    <a:lstStyle/>
                    <a:p>
                      <a:pPr algn="ctr">
                        <a:lnSpc>
                          <a:spcPct val="150000"/>
                        </a:lnSpc>
                      </a:pPr>
                      <a:r>
                        <a:rPr lang="en-US" sz="2000" b="1" dirty="0" smtClean="0"/>
                        <a:t>0.5</a:t>
                      </a:r>
                      <a:endParaRPr lang="en-US" sz="2000" b="1" dirty="0"/>
                    </a:p>
                  </a:txBody>
                  <a:tcPr/>
                </a:tc>
              </a:tr>
              <a:tr h="541359">
                <a:tc>
                  <a:txBody>
                    <a:bodyPr/>
                    <a:lstStyle/>
                    <a:p>
                      <a:pPr algn="ctr">
                        <a:lnSpc>
                          <a:spcPct val="150000"/>
                        </a:lnSpc>
                      </a:pPr>
                      <a:r>
                        <a:rPr lang="en-US" sz="2000" b="1" dirty="0" smtClean="0"/>
                        <a:t>3</a:t>
                      </a:r>
                      <a:endParaRPr lang="en-US" sz="2000" b="1" dirty="0"/>
                    </a:p>
                  </a:txBody>
                  <a:tcPr/>
                </a:tc>
                <a:tc>
                  <a:txBody>
                    <a:bodyPr/>
                    <a:lstStyle/>
                    <a:p>
                      <a:pPr algn="ctr">
                        <a:lnSpc>
                          <a:spcPct val="150000"/>
                        </a:lnSpc>
                      </a:pPr>
                      <a:r>
                        <a:rPr lang="en-US" sz="2000" b="1" dirty="0" smtClean="0"/>
                        <a:t>3</a:t>
                      </a:r>
                      <a:endParaRPr lang="en-US" sz="2000" b="1" dirty="0"/>
                    </a:p>
                  </a:txBody>
                  <a:tcPr/>
                </a:tc>
                <a:tc>
                  <a:txBody>
                    <a:bodyPr/>
                    <a:lstStyle/>
                    <a:p>
                      <a:pPr algn="ctr">
                        <a:lnSpc>
                          <a:spcPct val="150000"/>
                        </a:lnSpc>
                      </a:pPr>
                      <a:r>
                        <a:rPr lang="en-US" sz="2000" b="1" dirty="0" smtClean="0"/>
                        <a:t>0.1875</a:t>
                      </a:r>
                      <a:endParaRPr lang="en-US" sz="2000" b="1" dirty="0"/>
                    </a:p>
                  </a:txBody>
                  <a:tcPr/>
                </a:tc>
                <a:tc>
                  <a:txBody>
                    <a:bodyPr/>
                    <a:lstStyle/>
                    <a:p>
                      <a:pPr algn="ctr">
                        <a:lnSpc>
                          <a:spcPct val="150000"/>
                        </a:lnSpc>
                      </a:pPr>
                      <a:r>
                        <a:rPr lang="en-US" sz="2000" b="1" dirty="0" smtClean="0"/>
                        <a:t>0.6875</a:t>
                      </a:r>
                      <a:endParaRPr lang="en-US" sz="2000" b="1" dirty="0"/>
                    </a:p>
                  </a:txBody>
                  <a:tcPr/>
                </a:tc>
              </a:tr>
              <a:tr h="541359">
                <a:tc>
                  <a:txBody>
                    <a:bodyPr/>
                    <a:lstStyle/>
                    <a:p>
                      <a:pPr algn="ctr">
                        <a:lnSpc>
                          <a:spcPct val="150000"/>
                        </a:lnSpc>
                      </a:pPr>
                      <a:r>
                        <a:rPr lang="en-US" sz="2000" b="1" dirty="0" smtClean="0"/>
                        <a:t>4</a:t>
                      </a:r>
                      <a:endParaRPr lang="en-US" sz="2000" b="1" dirty="0"/>
                    </a:p>
                  </a:txBody>
                  <a:tcPr/>
                </a:tc>
                <a:tc>
                  <a:txBody>
                    <a:bodyPr/>
                    <a:lstStyle/>
                    <a:p>
                      <a:pPr algn="ctr">
                        <a:lnSpc>
                          <a:spcPct val="150000"/>
                        </a:lnSpc>
                      </a:pPr>
                      <a:r>
                        <a:rPr lang="en-US" sz="2000" b="1" dirty="0" smtClean="0"/>
                        <a:t>2</a:t>
                      </a:r>
                      <a:endParaRPr lang="en-US" sz="2000" b="1" dirty="0"/>
                    </a:p>
                  </a:txBody>
                  <a:tcPr/>
                </a:tc>
                <a:tc>
                  <a:txBody>
                    <a:bodyPr/>
                    <a:lstStyle/>
                    <a:p>
                      <a:pPr algn="ctr">
                        <a:lnSpc>
                          <a:spcPct val="150000"/>
                        </a:lnSpc>
                      </a:pPr>
                      <a:r>
                        <a:rPr lang="en-US" sz="2000" b="1" dirty="0" smtClean="0"/>
                        <a:t>0.125</a:t>
                      </a:r>
                      <a:endParaRPr lang="en-US" sz="2000" b="1" dirty="0"/>
                    </a:p>
                  </a:txBody>
                  <a:tcPr/>
                </a:tc>
                <a:tc>
                  <a:txBody>
                    <a:bodyPr/>
                    <a:lstStyle/>
                    <a:p>
                      <a:pPr algn="ctr">
                        <a:lnSpc>
                          <a:spcPct val="150000"/>
                        </a:lnSpc>
                      </a:pPr>
                      <a:r>
                        <a:rPr lang="en-US" sz="2000" b="1" dirty="0" smtClean="0"/>
                        <a:t>0.8125</a:t>
                      </a:r>
                      <a:endParaRPr lang="en-US" sz="2000" b="1" dirty="0"/>
                    </a:p>
                  </a:txBody>
                  <a:tcPr/>
                </a:tc>
              </a:tr>
              <a:tr h="541359">
                <a:tc>
                  <a:txBody>
                    <a:bodyPr/>
                    <a:lstStyle/>
                    <a:p>
                      <a:pPr algn="ctr">
                        <a:lnSpc>
                          <a:spcPct val="150000"/>
                        </a:lnSpc>
                      </a:pPr>
                      <a:r>
                        <a:rPr lang="en-US" sz="2000" b="1" dirty="0" smtClean="0"/>
                        <a:t>5</a:t>
                      </a:r>
                      <a:endParaRPr lang="en-US" sz="2000" b="1" dirty="0"/>
                    </a:p>
                  </a:txBody>
                  <a:tcPr/>
                </a:tc>
                <a:tc>
                  <a:txBody>
                    <a:bodyPr/>
                    <a:lstStyle/>
                    <a:p>
                      <a:pPr algn="ctr">
                        <a:lnSpc>
                          <a:spcPct val="150000"/>
                        </a:lnSpc>
                      </a:pPr>
                      <a:r>
                        <a:rPr lang="en-US" sz="2000" b="1" dirty="0" smtClean="0"/>
                        <a:t>1</a:t>
                      </a:r>
                      <a:endParaRPr lang="en-US" sz="2000" b="1" dirty="0"/>
                    </a:p>
                  </a:txBody>
                  <a:tcPr/>
                </a:tc>
                <a:tc>
                  <a:txBody>
                    <a:bodyPr/>
                    <a:lstStyle/>
                    <a:p>
                      <a:pPr algn="ctr">
                        <a:lnSpc>
                          <a:spcPct val="150000"/>
                        </a:lnSpc>
                      </a:pPr>
                      <a:r>
                        <a:rPr lang="en-US" sz="2000" b="1" dirty="0" smtClean="0"/>
                        <a:t>0.0625</a:t>
                      </a:r>
                      <a:endParaRPr lang="en-US" sz="2000" b="1" dirty="0"/>
                    </a:p>
                  </a:txBody>
                  <a:tcPr/>
                </a:tc>
                <a:tc>
                  <a:txBody>
                    <a:bodyPr/>
                    <a:lstStyle/>
                    <a:p>
                      <a:pPr algn="ctr">
                        <a:lnSpc>
                          <a:spcPct val="150000"/>
                        </a:lnSpc>
                      </a:pPr>
                      <a:r>
                        <a:rPr lang="en-US" sz="2000" b="1" dirty="0" smtClean="0"/>
                        <a:t>0.875</a:t>
                      </a:r>
                      <a:endParaRPr lang="en-US" sz="2000" b="1" dirty="0"/>
                    </a:p>
                  </a:txBody>
                  <a:tcPr/>
                </a:tc>
              </a:tr>
              <a:tr h="541359">
                <a:tc>
                  <a:txBody>
                    <a:bodyPr/>
                    <a:lstStyle/>
                    <a:p>
                      <a:pPr algn="ctr">
                        <a:lnSpc>
                          <a:spcPct val="150000"/>
                        </a:lnSpc>
                      </a:pPr>
                      <a:r>
                        <a:rPr lang="en-US" sz="2000" b="1" dirty="0" smtClean="0"/>
                        <a:t>6</a:t>
                      </a:r>
                      <a:endParaRPr lang="en-US" sz="2000" b="1" dirty="0"/>
                    </a:p>
                  </a:txBody>
                  <a:tcPr/>
                </a:tc>
                <a:tc>
                  <a:txBody>
                    <a:bodyPr/>
                    <a:lstStyle/>
                    <a:p>
                      <a:pPr algn="ctr">
                        <a:lnSpc>
                          <a:spcPct val="150000"/>
                        </a:lnSpc>
                      </a:pPr>
                      <a:r>
                        <a:rPr lang="en-US" sz="2000" b="1" dirty="0" smtClean="0"/>
                        <a:t>1</a:t>
                      </a:r>
                      <a:endParaRPr lang="en-US" sz="2000" b="1" dirty="0"/>
                    </a:p>
                  </a:txBody>
                  <a:tcPr/>
                </a:tc>
                <a:tc>
                  <a:txBody>
                    <a:bodyPr/>
                    <a:lstStyle/>
                    <a:p>
                      <a:pPr algn="ctr">
                        <a:lnSpc>
                          <a:spcPct val="150000"/>
                        </a:lnSpc>
                      </a:pPr>
                      <a:r>
                        <a:rPr lang="en-US" sz="2000" b="1" dirty="0" smtClean="0"/>
                        <a:t>0.0625</a:t>
                      </a:r>
                      <a:endParaRPr lang="en-US" sz="2000" b="1" dirty="0"/>
                    </a:p>
                  </a:txBody>
                  <a:tcPr/>
                </a:tc>
                <a:tc>
                  <a:txBody>
                    <a:bodyPr/>
                    <a:lstStyle/>
                    <a:p>
                      <a:pPr algn="ctr">
                        <a:lnSpc>
                          <a:spcPct val="150000"/>
                        </a:lnSpc>
                      </a:pPr>
                      <a:r>
                        <a:rPr lang="en-US" sz="2000" b="1" dirty="0" smtClean="0"/>
                        <a:t>0.9375</a:t>
                      </a:r>
                      <a:endParaRPr lang="en-US" sz="2000" b="1" dirty="0"/>
                    </a:p>
                  </a:txBody>
                  <a:tcPr/>
                </a:tc>
              </a:tr>
              <a:tr h="630742">
                <a:tc>
                  <a:txBody>
                    <a:bodyPr/>
                    <a:lstStyle/>
                    <a:p>
                      <a:pPr algn="ctr">
                        <a:lnSpc>
                          <a:spcPct val="150000"/>
                        </a:lnSpc>
                      </a:pPr>
                      <a:r>
                        <a:rPr lang="en-US" sz="2000" b="1" dirty="0" smtClean="0"/>
                        <a:t>7</a:t>
                      </a:r>
                      <a:endParaRPr lang="en-US" sz="2000" b="1" dirty="0"/>
                    </a:p>
                  </a:txBody>
                  <a:tcPr/>
                </a:tc>
                <a:tc>
                  <a:txBody>
                    <a:bodyPr/>
                    <a:lstStyle/>
                    <a:p>
                      <a:pPr algn="ctr">
                        <a:lnSpc>
                          <a:spcPct val="150000"/>
                        </a:lnSpc>
                      </a:pPr>
                      <a:r>
                        <a:rPr lang="en-US" sz="2000" b="1" dirty="0" smtClean="0"/>
                        <a:t>1</a:t>
                      </a:r>
                      <a:endParaRPr lang="en-US" sz="2000" b="1" dirty="0"/>
                    </a:p>
                  </a:txBody>
                  <a:tcPr/>
                </a:tc>
                <a:tc>
                  <a:txBody>
                    <a:bodyPr/>
                    <a:lstStyle/>
                    <a:p>
                      <a:pPr algn="ctr">
                        <a:lnSpc>
                          <a:spcPct val="150000"/>
                        </a:lnSpc>
                      </a:pPr>
                      <a:r>
                        <a:rPr lang="en-US" sz="2000" b="1" dirty="0" smtClean="0"/>
                        <a:t>0.0625</a:t>
                      </a:r>
                      <a:endParaRPr lang="en-US" sz="2000" b="1" dirty="0"/>
                    </a:p>
                  </a:txBody>
                  <a:tcPr/>
                </a:tc>
                <a:tc>
                  <a:txBody>
                    <a:bodyPr/>
                    <a:lstStyle/>
                    <a:p>
                      <a:pPr algn="ctr">
                        <a:lnSpc>
                          <a:spcPct val="150000"/>
                        </a:lnSpc>
                      </a:pPr>
                      <a:r>
                        <a:rPr lang="en-US" sz="2000" b="1" dirty="0" smtClean="0"/>
                        <a:t>1</a:t>
                      </a:r>
                      <a:endParaRPr lang="en-US" sz="2000" b="1" dirty="0"/>
                    </a:p>
                  </a:txBody>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p:nvPr>
        </p:nvGraphicFramePr>
        <p:xfrm>
          <a:off x="457200" y="304801"/>
          <a:ext cx="8229600" cy="5928483"/>
        </p:xfrm>
        <a:graphic>
          <a:graphicData uri="http://schemas.openxmlformats.org/drawingml/2006/table">
            <a:tbl>
              <a:tblPr firstRow="1" bandRow="1">
                <a:tableStyleId>{5C22544A-7EE6-4342-B048-85BDC9FD1C3A}</a:tableStyleId>
              </a:tblPr>
              <a:tblGrid>
                <a:gridCol w="1543050"/>
                <a:gridCol w="1885950"/>
                <a:gridCol w="1752600"/>
                <a:gridCol w="3048000"/>
              </a:tblGrid>
              <a:tr h="695261">
                <a:tc gridSpan="4">
                  <a:txBody>
                    <a:bodyPr/>
                    <a:lstStyle/>
                    <a:p>
                      <a:pPr algn="ctr"/>
                      <a:r>
                        <a:rPr lang="en-US" sz="2200" dirty="0" smtClean="0">
                          <a:solidFill>
                            <a:schemeClr val="tx1"/>
                          </a:solidFill>
                        </a:rPr>
                        <a:t>HISTOGRAM MATCHING</a:t>
                      </a:r>
                      <a:endParaRPr lang="en-US" sz="2200" dirty="0">
                        <a:solidFill>
                          <a:schemeClr val="tx1"/>
                        </a:solidFill>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b="1" i="0" u="none" strike="noStrike" dirty="0" smtClean="0">
                        <a:solidFill>
                          <a:schemeClr val="tx1"/>
                        </a:solidFill>
                        <a:latin typeface="Times New Roman" pitchFamily="18" charset="0"/>
                        <a:cs typeface="Times New Roman" pitchFamily="18"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b="1" i="0" u="none" strike="noStrike" dirty="0" smtClean="0">
                        <a:solidFill>
                          <a:schemeClr val="tx1"/>
                        </a:solidFill>
                        <a:latin typeface="Times New Roman" pitchFamily="18" charset="0"/>
                        <a:cs typeface="Times New Roman" pitchFamily="18" charset="0"/>
                      </a:endParaRPr>
                    </a:p>
                  </a:txBody>
                  <a:tcPr/>
                </a:tc>
                <a:tc hMerge="1">
                  <a:txBody>
                    <a:bodyPr/>
                    <a:lstStyle/>
                    <a:p>
                      <a:pPr algn="ctr"/>
                      <a:endParaRPr lang="en-US" sz="2200" dirty="0">
                        <a:solidFill>
                          <a:schemeClr val="tx1"/>
                        </a:solidFill>
                      </a:endParaRPr>
                    </a:p>
                  </a:txBody>
                  <a:tcPr/>
                </a:tc>
              </a:tr>
              <a:tr h="751887">
                <a:tc>
                  <a:txBody>
                    <a:bodyPr/>
                    <a:lstStyle/>
                    <a:p>
                      <a:pPr algn="ctr"/>
                      <a:r>
                        <a:rPr lang="en-US" sz="2200" b="1" dirty="0" smtClean="0">
                          <a:solidFill>
                            <a:schemeClr val="tx1"/>
                          </a:solidFill>
                        </a:rPr>
                        <a:t>Level</a:t>
                      </a:r>
                    </a:p>
                    <a:p>
                      <a:pPr marL="0" marR="0" indent="0" algn="ctr" defTabSz="914400" rtl="0" eaLnBrk="1" fontAlgn="auto" latinLnBrk="0" hangingPunct="1">
                        <a:lnSpc>
                          <a:spcPct val="100000"/>
                        </a:lnSpc>
                        <a:spcBef>
                          <a:spcPts val="0"/>
                        </a:spcBef>
                        <a:spcAft>
                          <a:spcPts val="0"/>
                        </a:spcAft>
                        <a:buClrTx/>
                        <a:buSzTx/>
                        <a:buFontTx/>
                        <a:buNone/>
                        <a:tabLst/>
                        <a:defRPr/>
                      </a:pPr>
                      <a:r>
                        <a:rPr lang="en-US" sz="2200" b="1" dirty="0" smtClean="0">
                          <a:solidFill>
                            <a:schemeClr val="tx1"/>
                          </a:solidFill>
                        </a:rPr>
                        <a:t>(</a:t>
                      </a:r>
                      <a:r>
                        <a:rPr lang="en-US" sz="2200" b="1" i="0" u="none" strike="noStrike" dirty="0" smtClean="0">
                          <a:solidFill>
                            <a:schemeClr val="tx1"/>
                          </a:solidFill>
                          <a:latin typeface="Times New Roman" pitchFamily="18" charset="0"/>
                          <a:cs typeface="Times New Roman" pitchFamily="18" charset="0"/>
                        </a:rPr>
                        <a:t>r </a:t>
                      </a:r>
                      <a:r>
                        <a:rPr lang="en-US" sz="2200" b="1" i="0" u="none" strike="noStrike" baseline="-25000" dirty="0" smtClean="0">
                          <a:solidFill>
                            <a:schemeClr val="tx1"/>
                          </a:solidFill>
                          <a:latin typeface="Times New Roman" pitchFamily="18" charset="0"/>
                          <a:cs typeface="Times New Roman" pitchFamily="18" charset="0"/>
                        </a:rPr>
                        <a:t>k</a:t>
                      </a:r>
                      <a:r>
                        <a:rPr lang="en-US" sz="2200" b="1" dirty="0" smtClean="0">
                          <a:solidFill>
                            <a:schemeClr val="tx1"/>
                          </a:solidFill>
                        </a:rPr>
                        <a:t>)</a:t>
                      </a:r>
                      <a:endParaRPr lang="en-US" sz="2200" b="1"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dirty="0" smtClean="0">
                          <a:solidFill>
                            <a:schemeClr val="tx1"/>
                          </a:solidFill>
                        </a:rPr>
                        <a:t>CDF (</a:t>
                      </a:r>
                      <a:r>
                        <a:rPr lang="en-US" sz="2200" b="1" i="0" u="none" strike="noStrike" dirty="0" smtClean="0">
                          <a:solidFill>
                            <a:schemeClr val="tx1"/>
                          </a:solidFill>
                          <a:latin typeface="Times New Roman" pitchFamily="18" charset="0"/>
                          <a:cs typeface="Times New Roman" pitchFamily="18" charset="0"/>
                        </a:rPr>
                        <a:t>n </a:t>
                      </a:r>
                      <a:r>
                        <a:rPr lang="en-US" sz="2200" b="1" i="0" u="none" strike="noStrike" baseline="-25000" dirty="0" smtClean="0">
                          <a:solidFill>
                            <a:schemeClr val="tx1"/>
                          </a:solidFill>
                          <a:latin typeface="Times New Roman" pitchFamily="18" charset="0"/>
                          <a:cs typeface="Times New Roman" pitchFamily="18" charset="0"/>
                        </a:rPr>
                        <a:t>k</a:t>
                      </a:r>
                      <a:r>
                        <a:rPr lang="en-US" sz="2200" b="1" dirty="0" smtClean="0">
                          <a:solidFill>
                            <a:schemeClr val="tx1"/>
                          </a:solidFill>
                        </a:rPr>
                        <a:t>)</a:t>
                      </a:r>
                      <a:endParaRPr lang="en-US" sz="2200" b="1"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dirty="0" smtClean="0">
                          <a:solidFill>
                            <a:schemeClr val="tx1"/>
                          </a:solidFill>
                        </a:rPr>
                        <a:t>CDF (</a:t>
                      </a:r>
                      <a:r>
                        <a:rPr lang="en-US" sz="2200" b="1" i="0" u="none" strike="noStrike" dirty="0" smtClean="0">
                          <a:solidFill>
                            <a:schemeClr val="tx1"/>
                          </a:solidFill>
                          <a:latin typeface="Times New Roman" pitchFamily="18" charset="0"/>
                          <a:cs typeface="Times New Roman" pitchFamily="18" charset="0"/>
                        </a:rPr>
                        <a:t>z </a:t>
                      </a:r>
                      <a:r>
                        <a:rPr lang="en-US" sz="2200" b="1" i="0" u="none" strike="noStrike" baseline="-25000" dirty="0" smtClean="0">
                          <a:solidFill>
                            <a:schemeClr val="tx1"/>
                          </a:solidFill>
                          <a:latin typeface="Times New Roman" pitchFamily="18" charset="0"/>
                          <a:cs typeface="Times New Roman" pitchFamily="18" charset="0"/>
                        </a:rPr>
                        <a:t>k</a:t>
                      </a:r>
                      <a:r>
                        <a:rPr lang="en-US" sz="2200" b="1" dirty="0" smtClean="0">
                          <a:solidFill>
                            <a:schemeClr val="tx1"/>
                          </a:solidFill>
                        </a:rPr>
                        <a:t>)</a:t>
                      </a:r>
                      <a:endParaRPr lang="en-US" sz="2200" b="1"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dirty="0" smtClean="0">
                          <a:solidFill>
                            <a:schemeClr val="tx1"/>
                          </a:solidFill>
                        </a:rPr>
                        <a:t>Best</a:t>
                      </a:r>
                      <a:r>
                        <a:rPr lang="en-US" sz="2200" b="1" baseline="0" dirty="0" smtClean="0">
                          <a:solidFill>
                            <a:schemeClr val="tx1"/>
                          </a:solidFill>
                        </a:rPr>
                        <a:t> Matched level</a:t>
                      </a:r>
                    </a:p>
                    <a:p>
                      <a:pPr marL="0" marR="0" indent="0" algn="ctr" defTabSz="914400" rtl="0" eaLnBrk="1" fontAlgn="auto" latinLnBrk="0" hangingPunct="1">
                        <a:lnSpc>
                          <a:spcPct val="100000"/>
                        </a:lnSpc>
                        <a:spcBef>
                          <a:spcPts val="0"/>
                        </a:spcBef>
                        <a:spcAft>
                          <a:spcPts val="0"/>
                        </a:spcAft>
                        <a:buClrTx/>
                        <a:buSzTx/>
                        <a:buFontTx/>
                        <a:buNone/>
                        <a:tabLst/>
                        <a:defRPr/>
                      </a:pPr>
                      <a:r>
                        <a:rPr lang="en-US" sz="2200" b="1" baseline="0" dirty="0" smtClean="0">
                          <a:solidFill>
                            <a:schemeClr val="tx1"/>
                          </a:solidFill>
                        </a:rPr>
                        <a:t> </a:t>
                      </a:r>
                      <a:r>
                        <a:rPr lang="en-US" sz="2200" b="1" dirty="0" smtClean="0">
                          <a:solidFill>
                            <a:schemeClr val="tx1"/>
                          </a:solidFill>
                        </a:rPr>
                        <a:t>(</a:t>
                      </a:r>
                      <a:r>
                        <a:rPr lang="en-US" sz="2200" b="1" i="0" u="none" strike="noStrike" dirty="0" smtClean="0">
                          <a:solidFill>
                            <a:schemeClr val="tx1"/>
                          </a:solidFill>
                          <a:latin typeface="Times New Roman" pitchFamily="18" charset="0"/>
                          <a:cs typeface="Times New Roman" pitchFamily="18" charset="0"/>
                        </a:rPr>
                        <a:t>r </a:t>
                      </a:r>
                      <a:r>
                        <a:rPr lang="en-US" sz="2200" b="1" i="0" u="none" strike="noStrike" baseline="-25000" dirty="0" smtClean="0">
                          <a:solidFill>
                            <a:schemeClr val="tx1"/>
                          </a:solidFill>
                          <a:latin typeface="Times New Roman" pitchFamily="18" charset="0"/>
                          <a:cs typeface="Times New Roman" pitchFamily="18" charset="0"/>
                        </a:rPr>
                        <a:t>k</a:t>
                      </a:r>
                      <a:r>
                        <a:rPr lang="en-US" sz="2200" b="1" dirty="0" smtClean="0">
                          <a:solidFill>
                            <a:schemeClr val="tx1"/>
                          </a:solidFill>
                        </a:rPr>
                        <a:t>)</a:t>
                      </a:r>
                    </a:p>
                  </a:txBody>
                  <a:tcPr/>
                </a:tc>
              </a:tr>
              <a:tr h="541359">
                <a:tc>
                  <a:txBody>
                    <a:bodyPr/>
                    <a:lstStyle/>
                    <a:p>
                      <a:pPr algn="ctr">
                        <a:lnSpc>
                          <a:spcPct val="150000"/>
                        </a:lnSpc>
                      </a:pPr>
                      <a:r>
                        <a:rPr lang="en-US" sz="2000" b="1" dirty="0" smtClean="0"/>
                        <a:t>0</a:t>
                      </a:r>
                      <a:endParaRPr lang="en-US" sz="2000" b="1" dirty="0"/>
                    </a:p>
                  </a:txBody>
                  <a:tcPr/>
                </a:tc>
                <a:tc>
                  <a:txBody>
                    <a:bodyPr/>
                    <a:lstStyle/>
                    <a:p>
                      <a:pPr algn="ctr">
                        <a:lnSpc>
                          <a:spcPct val="150000"/>
                        </a:lnSpc>
                      </a:pPr>
                      <a:r>
                        <a:rPr lang="en-US" sz="2000" b="1" dirty="0" smtClean="0"/>
                        <a:t>0.1875</a:t>
                      </a:r>
                      <a:endParaRPr lang="en-US" sz="2000" b="1" dirty="0"/>
                    </a:p>
                  </a:txBody>
                  <a:tcPr/>
                </a:tc>
                <a:tc>
                  <a:txBody>
                    <a:bodyPr/>
                    <a:lstStyle/>
                    <a:p>
                      <a:pPr algn="ctr">
                        <a:lnSpc>
                          <a:spcPct val="150000"/>
                        </a:lnSpc>
                      </a:pPr>
                      <a:r>
                        <a:rPr lang="en-US" sz="2000" b="1" dirty="0" smtClean="0"/>
                        <a:t>0.125</a:t>
                      </a:r>
                      <a:endParaRPr lang="en-US" sz="2000" b="1" dirty="0"/>
                    </a:p>
                  </a:txBody>
                  <a:tcPr/>
                </a:tc>
                <a:tc>
                  <a:txBody>
                    <a:bodyPr/>
                    <a:lstStyle/>
                    <a:p>
                      <a:pPr algn="ctr">
                        <a:lnSpc>
                          <a:spcPct val="150000"/>
                        </a:lnSpc>
                      </a:pPr>
                      <a:r>
                        <a:rPr lang="en-US" sz="2000" b="1" dirty="0" smtClean="0"/>
                        <a:t>0</a:t>
                      </a:r>
                    </a:p>
                  </a:txBody>
                  <a:tcPr/>
                </a:tc>
              </a:tr>
              <a:tr h="541359">
                <a:tc>
                  <a:txBody>
                    <a:bodyPr/>
                    <a:lstStyle/>
                    <a:p>
                      <a:pPr algn="ctr">
                        <a:lnSpc>
                          <a:spcPct val="150000"/>
                        </a:lnSpc>
                      </a:pPr>
                      <a:r>
                        <a:rPr lang="en-US" sz="2000" b="1" dirty="0" smtClean="0"/>
                        <a:t>1</a:t>
                      </a:r>
                      <a:endParaRPr lang="en-US" sz="2000" b="1" dirty="0"/>
                    </a:p>
                  </a:txBody>
                  <a:tcPr/>
                </a:tc>
                <a:tc>
                  <a:txBody>
                    <a:bodyPr/>
                    <a:lstStyle/>
                    <a:p>
                      <a:pPr algn="ctr">
                        <a:lnSpc>
                          <a:spcPct val="150000"/>
                        </a:lnSpc>
                      </a:pPr>
                      <a:r>
                        <a:rPr lang="en-US" sz="2000" b="1" dirty="0" smtClean="0"/>
                        <a:t>0.4375</a:t>
                      </a:r>
                      <a:endParaRPr lang="en-US" sz="2000" b="1" dirty="0"/>
                    </a:p>
                  </a:txBody>
                  <a:tcPr/>
                </a:tc>
                <a:tc>
                  <a:txBody>
                    <a:bodyPr/>
                    <a:lstStyle/>
                    <a:p>
                      <a:pPr algn="ctr">
                        <a:lnSpc>
                          <a:spcPct val="150000"/>
                        </a:lnSpc>
                      </a:pPr>
                      <a:r>
                        <a:rPr lang="en-US" sz="2000" b="1" dirty="0" smtClean="0"/>
                        <a:t>0.3125</a:t>
                      </a:r>
                      <a:endParaRPr lang="en-US" sz="2000" b="1" dirty="0"/>
                    </a:p>
                  </a:txBody>
                  <a:tcPr/>
                </a:tc>
                <a:tc>
                  <a:txBody>
                    <a:bodyPr/>
                    <a:lstStyle/>
                    <a:p>
                      <a:pPr algn="ctr">
                        <a:lnSpc>
                          <a:spcPct val="150000"/>
                        </a:lnSpc>
                      </a:pPr>
                      <a:r>
                        <a:rPr lang="en-US" sz="2000" b="1" dirty="0" smtClean="0"/>
                        <a:t>2</a:t>
                      </a:r>
                      <a:endParaRPr lang="en-US" sz="2000" b="1" dirty="0"/>
                    </a:p>
                  </a:txBody>
                  <a:tcPr/>
                </a:tc>
              </a:tr>
              <a:tr h="541359">
                <a:tc>
                  <a:txBody>
                    <a:bodyPr/>
                    <a:lstStyle/>
                    <a:p>
                      <a:pPr algn="ctr">
                        <a:lnSpc>
                          <a:spcPct val="150000"/>
                        </a:lnSpc>
                      </a:pPr>
                      <a:r>
                        <a:rPr lang="en-US" sz="2000" b="1" dirty="0" smtClean="0"/>
                        <a:t>2</a:t>
                      </a:r>
                      <a:endParaRPr lang="en-US" sz="2000" b="1" dirty="0"/>
                    </a:p>
                  </a:txBody>
                  <a:tcPr/>
                </a:tc>
                <a:tc>
                  <a:txBody>
                    <a:bodyPr/>
                    <a:lstStyle/>
                    <a:p>
                      <a:pPr algn="ctr">
                        <a:lnSpc>
                          <a:spcPct val="150000"/>
                        </a:lnSpc>
                      </a:pPr>
                      <a:r>
                        <a:rPr lang="en-US" sz="2000" b="1" dirty="0" smtClean="0"/>
                        <a:t>0.75</a:t>
                      </a:r>
                      <a:endParaRPr lang="en-US" sz="2000" b="1" dirty="0"/>
                    </a:p>
                  </a:txBody>
                  <a:tcPr/>
                </a:tc>
                <a:tc>
                  <a:txBody>
                    <a:bodyPr/>
                    <a:lstStyle/>
                    <a:p>
                      <a:pPr algn="ctr">
                        <a:lnSpc>
                          <a:spcPct val="150000"/>
                        </a:lnSpc>
                      </a:pPr>
                      <a:r>
                        <a:rPr lang="en-US" sz="2000" b="1" dirty="0" smtClean="0"/>
                        <a:t>0.5</a:t>
                      </a:r>
                      <a:endParaRPr lang="en-US" sz="2000" b="1" dirty="0"/>
                    </a:p>
                  </a:txBody>
                  <a:tcPr/>
                </a:tc>
                <a:tc>
                  <a:txBody>
                    <a:bodyPr/>
                    <a:lstStyle/>
                    <a:p>
                      <a:pPr algn="ctr">
                        <a:lnSpc>
                          <a:spcPct val="150000"/>
                        </a:lnSpc>
                      </a:pPr>
                      <a:r>
                        <a:rPr lang="en-US" sz="2000" b="1" dirty="0" smtClean="0"/>
                        <a:t>3</a:t>
                      </a:r>
                      <a:endParaRPr lang="en-US" sz="2000" b="1" dirty="0"/>
                    </a:p>
                  </a:txBody>
                  <a:tcPr/>
                </a:tc>
              </a:tr>
              <a:tr h="541359">
                <a:tc>
                  <a:txBody>
                    <a:bodyPr/>
                    <a:lstStyle/>
                    <a:p>
                      <a:pPr algn="ctr">
                        <a:lnSpc>
                          <a:spcPct val="150000"/>
                        </a:lnSpc>
                      </a:pPr>
                      <a:r>
                        <a:rPr lang="en-US" sz="2000" b="1" dirty="0" smtClean="0"/>
                        <a:t>3</a:t>
                      </a:r>
                      <a:endParaRPr lang="en-US" sz="2000" b="1" dirty="0"/>
                    </a:p>
                  </a:txBody>
                  <a:tcPr/>
                </a:tc>
                <a:tc>
                  <a:txBody>
                    <a:bodyPr/>
                    <a:lstStyle/>
                    <a:p>
                      <a:pPr algn="ctr">
                        <a:lnSpc>
                          <a:spcPct val="150000"/>
                        </a:lnSpc>
                      </a:pPr>
                      <a:r>
                        <a:rPr lang="en-US" sz="2000" b="1" dirty="0" smtClean="0"/>
                        <a:t>0.75</a:t>
                      </a:r>
                      <a:endParaRPr lang="en-US" sz="2000" b="1" dirty="0"/>
                    </a:p>
                  </a:txBody>
                  <a:tcPr/>
                </a:tc>
                <a:tc>
                  <a:txBody>
                    <a:bodyPr/>
                    <a:lstStyle/>
                    <a:p>
                      <a:pPr algn="ctr">
                        <a:lnSpc>
                          <a:spcPct val="150000"/>
                        </a:lnSpc>
                      </a:pPr>
                      <a:r>
                        <a:rPr lang="en-US" sz="2000" b="1" dirty="0" smtClean="0"/>
                        <a:t>0.6875</a:t>
                      </a:r>
                      <a:endParaRPr lang="en-US" sz="2000" b="1" dirty="0"/>
                    </a:p>
                  </a:txBody>
                  <a:tcPr/>
                </a:tc>
                <a:tc>
                  <a:txBody>
                    <a:bodyPr/>
                    <a:lstStyle/>
                    <a:p>
                      <a:pPr algn="ctr">
                        <a:lnSpc>
                          <a:spcPct val="150000"/>
                        </a:lnSpc>
                      </a:pPr>
                      <a:r>
                        <a:rPr lang="en-US" sz="2000" b="1" dirty="0" smtClean="0"/>
                        <a:t>3</a:t>
                      </a:r>
                      <a:endParaRPr lang="en-US" sz="2000" b="1" dirty="0"/>
                    </a:p>
                  </a:txBody>
                  <a:tcPr/>
                </a:tc>
              </a:tr>
              <a:tr h="541359">
                <a:tc>
                  <a:txBody>
                    <a:bodyPr/>
                    <a:lstStyle/>
                    <a:p>
                      <a:pPr algn="ctr">
                        <a:lnSpc>
                          <a:spcPct val="150000"/>
                        </a:lnSpc>
                      </a:pPr>
                      <a:r>
                        <a:rPr lang="en-US" sz="2000" b="1" dirty="0" smtClean="0"/>
                        <a:t>4</a:t>
                      </a:r>
                      <a:endParaRPr lang="en-US" sz="2000" b="1" dirty="0"/>
                    </a:p>
                  </a:txBody>
                  <a:tcPr/>
                </a:tc>
                <a:tc>
                  <a:txBody>
                    <a:bodyPr/>
                    <a:lstStyle/>
                    <a:p>
                      <a:pPr algn="ctr">
                        <a:lnSpc>
                          <a:spcPct val="150000"/>
                        </a:lnSpc>
                      </a:pPr>
                      <a:r>
                        <a:rPr lang="en-US" sz="2000" b="1" dirty="0" smtClean="0"/>
                        <a:t>0.8125</a:t>
                      </a:r>
                      <a:endParaRPr lang="en-US" sz="2000" b="1" dirty="0"/>
                    </a:p>
                  </a:txBody>
                  <a:tcPr/>
                </a:tc>
                <a:tc>
                  <a:txBody>
                    <a:bodyPr/>
                    <a:lstStyle/>
                    <a:p>
                      <a:pPr algn="ctr">
                        <a:lnSpc>
                          <a:spcPct val="150000"/>
                        </a:lnSpc>
                      </a:pPr>
                      <a:r>
                        <a:rPr lang="en-US" sz="2000" b="1" dirty="0" smtClean="0"/>
                        <a:t>0.8125</a:t>
                      </a:r>
                      <a:endParaRPr lang="en-US" sz="2000" b="1" dirty="0"/>
                    </a:p>
                  </a:txBody>
                  <a:tcPr/>
                </a:tc>
                <a:tc>
                  <a:txBody>
                    <a:bodyPr/>
                    <a:lstStyle/>
                    <a:p>
                      <a:pPr algn="ctr">
                        <a:lnSpc>
                          <a:spcPct val="150000"/>
                        </a:lnSpc>
                      </a:pPr>
                      <a:r>
                        <a:rPr lang="en-US" sz="2000" b="1" dirty="0" smtClean="0"/>
                        <a:t>4</a:t>
                      </a:r>
                      <a:endParaRPr lang="en-US" sz="2000" b="1" dirty="0"/>
                    </a:p>
                  </a:txBody>
                  <a:tcPr/>
                </a:tc>
              </a:tr>
              <a:tr h="541359">
                <a:tc>
                  <a:txBody>
                    <a:bodyPr/>
                    <a:lstStyle/>
                    <a:p>
                      <a:pPr algn="ctr">
                        <a:lnSpc>
                          <a:spcPct val="150000"/>
                        </a:lnSpc>
                      </a:pPr>
                      <a:r>
                        <a:rPr lang="en-US" sz="2000" b="1" dirty="0" smtClean="0"/>
                        <a:t>5</a:t>
                      </a:r>
                      <a:endParaRPr lang="en-US" sz="2000" b="1" dirty="0"/>
                    </a:p>
                  </a:txBody>
                  <a:tcPr/>
                </a:tc>
                <a:tc>
                  <a:txBody>
                    <a:bodyPr/>
                    <a:lstStyle/>
                    <a:p>
                      <a:pPr algn="ctr">
                        <a:lnSpc>
                          <a:spcPct val="150000"/>
                        </a:lnSpc>
                      </a:pPr>
                      <a:r>
                        <a:rPr lang="en-US" sz="2000" b="1" dirty="0" smtClean="0"/>
                        <a:t>0.875</a:t>
                      </a:r>
                      <a:endParaRPr lang="en-US" sz="2000" b="1" dirty="0"/>
                    </a:p>
                  </a:txBody>
                  <a:tcPr/>
                </a:tc>
                <a:tc>
                  <a:txBody>
                    <a:bodyPr/>
                    <a:lstStyle/>
                    <a:p>
                      <a:pPr algn="ctr">
                        <a:lnSpc>
                          <a:spcPct val="150000"/>
                        </a:lnSpc>
                      </a:pPr>
                      <a:r>
                        <a:rPr lang="en-US" sz="2000" b="1" dirty="0" smtClean="0"/>
                        <a:t>0.875</a:t>
                      </a:r>
                      <a:endParaRPr lang="en-US" sz="2000" b="1" dirty="0"/>
                    </a:p>
                  </a:txBody>
                  <a:tcPr/>
                </a:tc>
                <a:tc>
                  <a:txBody>
                    <a:bodyPr/>
                    <a:lstStyle/>
                    <a:p>
                      <a:pPr algn="ctr">
                        <a:lnSpc>
                          <a:spcPct val="150000"/>
                        </a:lnSpc>
                      </a:pPr>
                      <a:r>
                        <a:rPr lang="en-US" sz="2000" b="1" dirty="0" smtClean="0"/>
                        <a:t>5</a:t>
                      </a:r>
                      <a:endParaRPr lang="en-US" sz="2000" b="1" dirty="0"/>
                    </a:p>
                  </a:txBody>
                  <a:tcPr/>
                </a:tc>
              </a:tr>
              <a:tr h="541359">
                <a:tc>
                  <a:txBody>
                    <a:bodyPr/>
                    <a:lstStyle/>
                    <a:p>
                      <a:pPr algn="ctr">
                        <a:lnSpc>
                          <a:spcPct val="150000"/>
                        </a:lnSpc>
                      </a:pPr>
                      <a:r>
                        <a:rPr lang="en-US" sz="2000" b="1" dirty="0" smtClean="0"/>
                        <a:t>6</a:t>
                      </a:r>
                      <a:endParaRPr lang="en-US" sz="2000" b="1" dirty="0"/>
                    </a:p>
                  </a:txBody>
                  <a:tcPr/>
                </a:tc>
                <a:tc>
                  <a:txBody>
                    <a:bodyPr/>
                    <a:lstStyle/>
                    <a:p>
                      <a:pPr algn="ctr">
                        <a:lnSpc>
                          <a:spcPct val="150000"/>
                        </a:lnSpc>
                      </a:pPr>
                      <a:r>
                        <a:rPr lang="en-US" sz="2000" b="1" dirty="0" smtClean="0"/>
                        <a:t>0.875</a:t>
                      </a:r>
                      <a:endParaRPr lang="en-US" sz="2000" b="1" dirty="0"/>
                    </a:p>
                  </a:txBody>
                  <a:tcPr/>
                </a:tc>
                <a:tc>
                  <a:txBody>
                    <a:bodyPr/>
                    <a:lstStyle/>
                    <a:p>
                      <a:pPr algn="ctr">
                        <a:lnSpc>
                          <a:spcPct val="150000"/>
                        </a:lnSpc>
                      </a:pPr>
                      <a:r>
                        <a:rPr lang="en-US" sz="2000" b="1" dirty="0" smtClean="0"/>
                        <a:t>0.9375</a:t>
                      </a:r>
                      <a:endParaRPr lang="en-US" sz="2000" b="1" dirty="0"/>
                    </a:p>
                  </a:txBody>
                  <a:tcPr/>
                </a:tc>
                <a:tc>
                  <a:txBody>
                    <a:bodyPr/>
                    <a:lstStyle/>
                    <a:p>
                      <a:pPr algn="ctr">
                        <a:lnSpc>
                          <a:spcPct val="150000"/>
                        </a:lnSpc>
                      </a:pPr>
                      <a:r>
                        <a:rPr lang="en-US" sz="2000" b="1" dirty="0" smtClean="0"/>
                        <a:t>5</a:t>
                      </a:r>
                      <a:endParaRPr lang="en-US" sz="2000" b="1" dirty="0"/>
                    </a:p>
                  </a:txBody>
                  <a:tcPr/>
                </a:tc>
              </a:tr>
              <a:tr h="630742">
                <a:tc>
                  <a:txBody>
                    <a:bodyPr/>
                    <a:lstStyle/>
                    <a:p>
                      <a:pPr algn="ctr">
                        <a:lnSpc>
                          <a:spcPct val="150000"/>
                        </a:lnSpc>
                      </a:pPr>
                      <a:r>
                        <a:rPr lang="en-US" sz="2000" b="1" dirty="0" smtClean="0"/>
                        <a:t>7</a:t>
                      </a:r>
                      <a:endParaRPr lang="en-US" sz="2000" b="1" dirty="0"/>
                    </a:p>
                  </a:txBody>
                  <a:tcPr/>
                </a:tc>
                <a:tc>
                  <a:txBody>
                    <a:bodyPr/>
                    <a:lstStyle/>
                    <a:p>
                      <a:pPr algn="ctr">
                        <a:lnSpc>
                          <a:spcPct val="150000"/>
                        </a:lnSpc>
                      </a:pPr>
                      <a:r>
                        <a:rPr lang="en-US" sz="2000" b="1" dirty="0" smtClean="0"/>
                        <a:t>1</a:t>
                      </a:r>
                      <a:endParaRPr lang="en-US" sz="2000" b="1" dirty="0"/>
                    </a:p>
                  </a:txBody>
                  <a:tcPr/>
                </a:tc>
                <a:tc>
                  <a:txBody>
                    <a:bodyPr/>
                    <a:lstStyle/>
                    <a:p>
                      <a:pPr algn="ctr">
                        <a:lnSpc>
                          <a:spcPct val="150000"/>
                        </a:lnSpc>
                      </a:pPr>
                      <a:r>
                        <a:rPr lang="en-US" sz="2000" b="1" dirty="0" smtClean="0"/>
                        <a:t>1</a:t>
                      </a:r>
                      <a:endParaRPr lang="en-US" sz="2000" b="1" dirty="0"/>
                    </a:p>
                  </a:txBody>
                  <a:tcPr/>
                </a:tc>
                <a:tc>
                  <a:txBody>
                    <a:bodyPr/>
                    <a:lstStyle/>
                    <a:p>
                      <a:pPr algn="ctr">
                        <a:lnSpc>
                          <a:spcPct val="150000"/>
                        </a:lnSpc>
                      </a:pPr>
                      <a:r>
                        <a:rPr lang="en-US" sz="2000" b="1" dirty="0" smtClean="0"/>
                        <a:t>7</a:t>
                      </a:r>
                      <a:endParaRPr lang="en-US" sz="2000" b="1" dirty="0"/>
                    </a:p>
                  </a:txBody>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457200" y="274638"/>
            <a:ext cx="8077200" cy="792162"/>
          </a:xfrm>
        </p:spPr>
        <p:txBody>
          <a:bodyPr/>
          <a:lstStyle/>
          <a:p>
            <a:pPr eaLnBrk="1" hangingPunct="1"/>
            <a:r>
              <a:rPr lang="en-US" sz="3200" b="1" smtClean="0"/>
              <a:t>Noise Models</a:t>
            </a:r>
          </a:p>
        </p:txBody>
      </p:sp>
      <p:sp>
        <p:nvSpPr>
          <p:cNvPr id="120835" name="Rectangle 3"/>
          <p:cNvSpPr>
            <a:spLocks noGrp="1" noChangeArrowheads="1"/>
          </p:cNvSpPr>
          <p:nvPr>
            <p:ph type="body" idx="1"/>
          </p:nvPr>
        </p:nvSpPr>
        <p:spPr>
          <a:xfrm>
            <a:off x="457200" y="1371600"/>
            <a:ext cx="8229600" cy="4754563"/>
          </a:xfrm>
        </p:spPr>
        <p:txBody>
          <a:bodyPr/>
          <a:lstStyle/>
          <a:p>
            <a:pPr eaLnBrk="1" hangingPunct="1"/>
            <a:r>
              <a:rPr lang="en-US" sz="2400" b="1" smtClean="0"/>
              <a:t>What is noise?</a:t>
            </a:r>
          </a:p>
          <a:p>
            <a:pPr eaLnBrk="1" hangingPunct="1"/>
            <a:endParaRPr lang="en-US" sz="2400" b="1" smtClean="0"/>
          </a:p>
          <a:p>
            <a:pPr lvl="1" algn="just" eaLnBrk="1" hangingPunct="1"/>
            <a:r>
              <a:rPr lang="en-US" sz="2400" smtClean="0"/>
              <a:t>Noise is the unwanted signal that arises during image acquisition and/or transmission.</a:t>
            </a:r>
          </a:p>
          <a:p>
            <a:pPr lvl="1" algn="just" eaLnBrk="1" hangingPunct="1"/>
            <a:endParaRPr lang="en-US" sz="2400" smtClean="0"/>
          </a:p>
          <a:p>
            <a:pPr lvl="1" algn="just" eaLnBrk="1" hangingPunct="1"/>
            <a:r>
              <a:rPr lang="en-US" sz="2400" smtClean="0"/>
              <a:t>The performance of imaging sensors is affected by variety of factors such as environmental conditions during image acquisition and by the quality of the sensing elements themselves.</a:t>
            </a:r>
          </a:p>
        </p:txBody>
      </p:sp>
    </p:spTree>
    <p:extLst>
      <p:ext uri="{BB962C8B-B14F-4D97-AF65-F5344CB8AC3E}">
        <p14:creationId xmlns:p14="http://schemas.microsoft.com/office/powerpoint/2010/main" val="11305079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457200" y="274638"/>
            <a:ext cx="8305800" cy="715962"/>
          </a:xfrm>
        </p:spPr>
        <p:txBody>
          <a:bodyPr/>
          <a:lstStyle/>
          <a:p>
            <a:pPr eaLnBrk="1" hangingPunct="1"/>
            <a:r>
              <a:rPr lang="en-US" sz="3200" b="1" smtClean="0"/>
              <a:t>Noise Models</a:t>
            </a:r>
          </a:p>
        </p:txBody>
      </p:sp>
      <p:sp>
        <p:nvSpPr>
          <p:cNvPr id="13316" name="Rectangle 3"/>
          <p:cNvSpPr>
            <a:spLocks noGrp="1" noChangeArrowheads="1"/>
          </p:cNvSpPr>
          <p:nvPr>
            <p:ph type="body" sz="half" idx="1"/>
          </p:nvPr>
        </p:nvSpPr>
        <p:spPr>
          <a:xfrm>
            <a:off x="381000" y="1447800"/>
            <a:ext cx="4572000" cy="4525963"/>
          </a:xfrm>
        </p:spPr>
        <p:txBody>
          <a:bodyPr/>
          <a:lstStyle/>
          <a:p>
            <a:pPr algn="just" eaLnBrk="1" hangingPunct="1"/>
            <a:r>
              <a:rPr lang="en-US" sz="2400" b="1" dirty="0" smtClean="0"/>
              <a:t>Gaussian Noise :</a:t>
            </a:r>
          </a:p>
          <a:p>
            <a:pPr algn="just" eaLnBrk="1" hangingPunct="1">
              <a:buFontTx/>
              <a:buNone/>
            </a:pPr>
            <a:r>
              <a:rPr lang="en-US" sz="2400" dirty="0" smtClean="0"/>
              <a:t>	The PDF of a Gaussian random variable, z, is given by</a:t>
            </a:r>
          </a:p>
          <a:p>
            <a:pPr algn="just" eaLnBrk="1" hangingPunct="1">
              <a:buFontTx/>
              <a:buNone/>
            </a:pPr>
            <a:endParaRPr lang="en-US" sz="2400" dirty="0" smtClean="0"/>
          </a:p>
          <a:p>
            <a:pPr algn="just" eaLnBrk="1" hangingPunct="1">
              <a:buFontTx/>
              <a:buNone/>
            </a:pPr>
            <a:endParaRPr lang="en-US" sz="2400" dirty="0" smtClean="0"/>
          </a:p>
          <a:p>
            <a:pPr algn="just" eaLnBrk="1" hangingPunct="1">
              <a:buFontTx/>
              <a:buNone/>
            </a:pPr>
            <a:endParaRPr lang="en-US" sz="2400" dirty="0" smtClean="0"/>
          </a:p>
          <a:p>
            <a:pPr algn="just" eaLnBrk="1" hangingPunct="1">
              <a:buFontTx/>
              <a:buNone/>
            </a:pPr>
            <a:endParaRPr lang="en-US" sz="2400" dirty="0" smtClean="0"/>
          </a:p>
          <a:p>
            <a:pPr algn="just" eaLnBrk="1" hangingPunct="1">
              <a:buFontTx/>
              <a:buNone/>
            </a:pPr>
            <a:r>
              <a:rPr lang="en-US" sz="2400" dirty="0" smtClean="0"/>
              <a:t>	where z represents gray level, </a:t>
            </a:r>
            <a:r>
              <a:rPr lang="el-GR" sz="2400" dirty="0" smtClean="0"/>
              <a:t>μ</a:t>
            </a:r>
            <a:r>
              <a:rPr lang="en-US" sz="2400" dirty="0" smtClean="0"/>
              <a:t> is the mean value of z and </a:t>
            </a:r>
            <a:r>
              <a:rPr lang="el-GR" sz="2400" dirty="0" smtClean="0"/>
              <a:t>σ</a:t>
            </a:r>
            <a:r>
              <a:rPr lang="en-US" sz="2400" dirty="0" smtClean="0"/>
              <a:t> is the standard deviation.</a:t>
            </a:r>
            <a:endParaRPr lang="el-GR" sz="2400" dirty="0" smtClean="0"/>
          </a:p>
        </p:txBody>
      </p:sp>
      <p:graphicFrame>
        <p:nvGraphicFramePr>
          <p:cNvPr id="13314" name="Object 4"/>
          <p:cNvGraphicFramePr>
            <a:graphicFrameLocks noGrp="1" noChangeAspect="1"/>
          </p:cNvGraphicFramePr>
          <p:nvPr>
            <p:ph sz="quarter" idx="2"/>
          </p:nvPr>
        </p:nvGraphicFramePr>
        <p:xfrm>
          <a:off x="990600" y="3276600"/>
          <a:ext cx="3581400" cy="1041400"/>
        </p:xfrm>
        <a:graphic>
          <a:graphicData uri="http://schemas.openxmlformats.org/presentationml/2006/ole">
            <mc:AlternateContent xmlns:mc="http://schemas.openxmlformats.org/markup-compatibility/2006">
              <mc:Choice xmlns:v="urn:schemas-microsoft-com:vml" Requires="v">
                <p:oleObj spid="_x0000_s191508" name="Equation" r:id="rId3" imgW="1485900" imgH="431800" progId="Equation.3">
                  <p:embed/>
                </p:oleObj>
              </mc:Choice>
              <mc:Fallback>
                <p:oleObj name="Equation" r:id="rId3" imgW="14859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276600"/>
                        <a:ext cx="3581400" cy="104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317" name="Picture 5" descr="Gaussian_noise"/>
          <p:cNvPicPr>
            <a:picLocks noGrp="1" noChangeAspect="1" noChangeArrowheads="1"/>
          </p:cNvPicPr>
          <p:nvPr>
            <p:ph sz="quarter" idx="3"/>
          </p:nvPr>
        </p:nvPicPr>
        <p:blipFill>
          <a:blip r:embed="rId5"/>
          <a:srcRect/>
          <a:stretch>
            <a:fillRect/>
          </a:stretch>
        </p:blipFill>
        <p:spPr>
          <a:xfrm>
            <a:off x="4953000" y="1295400"/>
            <a:ext cx="4190999" cy="4214813"/>
          </a:xfrm>
          <a:noFill/>
        </p:spPr>
      </p:pic>
    </p:spTree>
    <p:extLst>
      <p:ext uri="{BB962C8B-B14F-4D97-AF65-F5344CB8AC3E}">
        <p14:creationId xmlns:p14="http://schemas.microsoft.com/office/powerpoint/2010/main" val="35522259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a:xfrm>
            <a:off x="457200" y="274638"/>
            <a:ext cx="8458200" cy="639762"/>
          </a:xfrm>
        </p:spPr>
        <p:txBody>
          <a:bodyPr/>
          <a:lstStyle/>
          <a:p>
            <a:pPr eaLnBrk="1" hangingPunct="1"/>
            <a:r>
              <a:rPr lang="en-US" sz="3200" b="1" smtClean="0"/>
              <a:t>Noise Models</a:t>
            </a:r>
          </a:p>
        </p:txBody>
      </p:sp>
      <p:sp>
        <p:nvSpPr>
          <p:cNvPr id="14342" name="Rectangle 3"/>
          <p:cNvSpPr>
            <a:spLocks noGrp="1" noChangeArrowheads="1"/>
          </p:cNvSpPr>
          <p:nvPr>
            <p:ph type="body" sz="half" idx="1"/>
          </p:nvPr>
        </p:nvSpPr>
        <p:spPr>
          <a:xfrm>
            <a:off x="228600" y="990600"/>
            <a:ext cx="5029200" cy="5135563"/>
          </a:xfrm>
        </p:spPr>
        <p:txBody>
          <a:bodyPr/>
          <a:lstStyle/>
          <a:p>
            <a:pPr eaLnBrk="1" hangingPunct="1"/>
            <a:r>
              <a:rPr lang="en-US" sz="2400" b="1" dirty="0" smtClean="0"/>
              <a:t>Rayleigh Noise :</a:t>
            </a:r>
          </a:p>
          <a:p>
            <a:pPr eaLnBrk="1" hangingPunct="1">
              <a:buFontTx/>
              <a:buNone/>
            </a:pPr>
            <a:r>
              <a:rPr lang="en-US" sz="2400" dirty="0" smtClean="0"/>
              <a:t>	The PDF of a Rayleigh noise, z, is given by</a:t>
            </a:r>
          </a:p>
          <a:p>
            <a:pPr eaLnBrk="1" hangingPunct="1">
              <a:buFontTx/>
              <a:buNone/>
            </a:pPr>
            <a:endParaRPr lang="en-US" sz="2400" dirty="0" smtClean="0"/>
          </a:p>
          <a:p>
            <a:pPr eaLnBrk="1" hangingPunct="1">
              <a:buFontTx/>
              <a:buNone/>
            </a:pPr>
            <a:r>
              <a:rPr lang="en-US" sz="2400" dirty="0" smtClean="0"/>
              <a:t>					for z ≥ a</a:t>
            </a:r>
          </a:p>
          <a:p>
            <a:pPr eaLnBrk="1" hangingPunct="1">
              <a:buFontTx/>
              <a:buNone/>
            </a:pPr>
            <a:endParaRPr lang="en-US" sz="2400" dirty="0" smtClean="0"/>
          </a:p>
          <a:p>
            <a:pPr eaLnBrk="1" hangingPunct="1">
              <a:buFontTx/>
              <a:buNone/>
            </a:pPr>
            <a:r>
              <a:rPr lang="en-US" sz="2400" dirty="0" smtClean="0"/>
              <a:t>					for z &lt; a</a:t>
            </a:r>
          </a:p>
          <a:p>
            <a:pPr eaLnBrk="1" hangingPunct="1">
              <a:buFontTx/>
              <a:buNone/>
            </a:pPr>
            <a:endParaRPr lang="en-US" sz="2400" dirty="0" smtClean="0"/>
          </a:p>
          <a:p>
            <a:pPr eaLnBrk="1" hangingPunct="1">
              <a:buFontTx/>
              <a:buNone/>
            </a:pPr>
            <a:r>
              <a:rPr lang="en-US" sz="2400" dirty="0" smtClean="0"/>
              <a:t>	where                                              and       </a:t>
            </a:r>
            <a:endParaRPr lang="el-GR" sz="2400" dirty="0" smtClean="0"/>
          </a:p>
        </p:txBody>
      </p:sp>
      <p:graphicFrame>
        <p:nvGraphicFramePr>
          <p:cNvPr id="14338" name="Object 4"/>
          <p:cNvGraphicFramePr>
            <a:graphicFrameLocks noGrp="1" noChangeAspect="1"/>
          </p:cNvGraphicFramePr>
          <p:nvPr>
            <p:ph sz="quarter" idx="2"/>
          </p:nvPr>
        </p:nvGraphicFramePr>
        <p:xfrm>
          <a:off x="762000" y="2667000"/>
          <a:ext cx="3048000" cy="1238250"/>
        </p:xfrm>
        <a:graphic>
          <a:graphicData uri="http://schemas.openxmlformats.org/presentationml/2006/ole">
            <mc:AlternateContent xmlns:mc="http://schemas.openxmlformats.org/markup-compatibility/2006">
              <mc:Choice xmlns:v="urn:schemas-microsoft-com:vml" Requires="v">
                <p:oleObj spid="_x0000_s192568" name="Equation" r:id="rId3" imgW="1625600" imgH="660400" progId="Equation.3">
                  <p:embed/>
                </p:oleObj>
              </mc:Choice>
              <mc:Fallback>
                <p:oleObj name="Equation" r:id="rId3" imgW="1625600" imgH="660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667000"/>
                        <a:ext cx="3048000" cy="1238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5"/>
          <p:cNvGraphicFramePr>
            <a:graphicFrameLocks noGrp="1" noChangeAspect="1"/>
          </p:cNvGraphicFramePr>
          <p:nvPr>
            <p:ph sz="quarter" idx="3"/>
            <p:extLst>
              <p:ext uri="{D42A27DB-BD31-4B8C-83A1-F6EECF244321}">
                <p14:modId xmlns:p14="http://schemas.microsoft.com/office/powerpoint/2010/main" val="1567417851"/>
              </p:ext>
            </p:extLst>
          </p:nvPr>
        </p:nvGraphicFramePr>
        <p:xfrm>
          <a:off x="1981200" y="4419600"/>
          <a:ext cx="2105025" cy="533400"/>
        </p:xfrm>
        <a:graphic>
          <a:graphicData uri="http://schemas.openxmlformats.org/presentationml/2006/ole">
            <mc:AlternateContent xmlns:mc="http://schemas.openxmlformats.org/markup-compatibility/2006">
              <mc:Choice xmlns:v="urn:schemas-microsoft-com:vml" Requires="v">
                <p:oleObj spid="_x0000_s192569" name="Equation" r:id="rId5" imgW="952200" imgH="241200" progId="Equation.3">
                  <p:embed/>
                </p:oleObj>
              </mc:Choice>
              <mc:Fallback>
                <p:oleObj name="Equation" r:id="rId5" imgW="952200" imgH="241200" progId="Equation.3">
                  <p:embed/>
                  <p:pic>
                    <p:nvPicPr>
                      <p:cNvPr id="0" name=""/>
                      <p:cNvPicPr>
                        <a:picLocks noChangeAspect="1" noChangeArrowheads="1"/>
                      </p:cNvPicPr>
                      <p:nvPr/>
                    </p:nvPicPr>
                    <p:blipFill>
                      <a:blip r:embed="rId6"/>
                      <a:srcRect/>
                      <a:stretch>
                        <a:fillRect/>
                      </a:stretch>
                    </p:blipFill>
                    <p:spPr bwMode="auto">
                      <a:xfrm>
                        <a:off x="1981200" y="4419600"/>
                        <a:ext cx="2105025" cy="533400"/>
                      </a:xfrm>
                      <a:prstGeom prst="rect">
                        <a:avLst/>
                      </a:prstGeom>
                      <a:noFill/>
                    </p:spPr>
                  </p:pic>
                </p:oleObj>
              </mc:Fallback>
            </mc:AlternateContent>
          </a:graphicData>
        </a:graphic>
      </p:graphicFrame>
      <p:graphicFrame>
        <p:nvGraphicFramePr>
          <p:cNvPr id="14340" name="Object 6"/>
          <p:cNvGraphicFramePr>
            <a:graphicFrameLocks noChangeAspect="1"/>
          </p:cNvGraphicFramePr>
          <p:nvPr/>
        </p:nvGraphicFramePr>
        <p:xfrm>
          <a:off x="914400" y="5029200"/>
          <a:ext cx="2057400" cy="939800"/>
        </p:xfrm>
        <a:graphic>
          <a:graphicData uri="http://schemas.openxmlformats.org/presentationml/2006/ole">
            <mc:AlternateContent xmlns:mc="http://schemas.openxmlformats.org/markup-compatibility/2006">
              <mc:Choice xmlns:v="urn:schemas-microsoft-com:vml" Requires="v">
                <p:oleObj spid="_x0000_s192570" name="Equation" r:id="rId7" imgW="888614" imgH="406224" progId="Equation.3">
                  <p:embed/>
                </p:oleObj>
              </mc:Choice>
              <mc:Fallback>
                <p:oleObj name="Equation" r:id="rId7" imgW="888614" imgH="4062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5029200"/>
                        <a:ext cx="20574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343" name="Picture 8" descr="Rayleigh_noise"/>
          <p:cNvPicPr>
            <a:picLocks noChangeAspect="1" noChangeArrowheads="1"/>
          </p:cNvPicPr>
          <p:nvPr/>
        </p:nvPicPr>
        <p:blipFill>
          <a:blip r:embed="rId9"/>
          <a:srcRect/>
          <a:stretch>
            <a:fillRect/>
          </a:stretch>
        </p:blipFill>
        <p:spPr bwMode="auto">
          <a:xfrm>
            <a:off x="5181600" y="1447800"/>
            <a:ext cx="3962400" cy="4330700"/>
          </a:xfrm>
          <a:prstGeom prst="rect">
            <a:avLst/>
          </a:prstGeom>
          <a:noFill/>
          <a:ln w="9525">
            <a:noFill/>
            <a:miter lim="800000"/>
            <a:headEnd/>
            <a:tailEnd/>
          </a:ln>
        </p:spPr>
      </p:pic>
    </p:spTree>
    <p:extLst>
      <p:ext uri="{BB962C8B-B14F-4D97-AF65-F5344CB8AC3E}">
        <p14:creationId xmlns:p14="http://schemas.microsoft.com/office/powerpoint/2010/main" val="16175268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a:xfrm>
            <a:off x="457200" y="274638"/>
            <a:ext cx="8458200" cy="639762"/>
          </a:xfrm>
        </p:spPr>
        <p:txBody>
          <a:bodyPr/>
          <a:lstStyle/>
          <a:p>
            <a:pPr eaLnBrk="1" hangingPunct="1"/>
            <a:r>
              <a:rPr lang="en-US" sz="3200" b="1" smtClean="0"/>
              <a:t>Noise Models</a:t>
            </a:r>
          </a:p>
        </p:txBody>
      </p:sp>
      <p:sp>
        <p:nvSpPr>
          <p:cNvPr id="15366" name="Rectangle 3"/>
          <p:cNvSpPr>
            <a:spLocks noGrp="1" noChangeArrowheads="1"/>
          </p:cNvSpPr>
          <p:nvPr>
            <p:ph type="body" sz="half" idx="1"/>
          </p:nvPr>
        </p:nvSpPr>
        <p:spPr>
          <a:xfrm>
            <a:off x="457200" y="990600"/>
            <a:ext cx="5029200" cy="5135563"/>
          </a:xfrm>
        </p:spPr>
        <p:txBody>
          <a:bodyPr/>
          <a:lstStyle/>
          <a:p>
            <a:pPr eaLnBrk="1" hangingPunct="1"/>
            <a:r>
              <a:rPr lang="en-US" sz="2400" b="1" smtClean="0"/>
              <a:t>Erlang (Gamma) Noise :</a:t>
            </a:r>
          </a:p>
          <a:p>
            <a:pPr eaLnBrk="1" hangingPunct="1">
              <a:buFontTx/>
              <a:buNone/>
            </a:pPr>
            <a:r>
              <a:rPr lang="en-US" sz="2400" smtClean="0"/>
              <a:t>	The PDF of a Gamma noise, z, is given by</a:t>
            </a:r>
          </a:p>
          <a:p>
            <a:pPr eaLnBrk="1" hangingPunct="1">
              <a:buFontTx/>
              <a:buNone/>
            </a:pPr>
            <a:endParaRPr lang="en-US" sz="2400" smtClean="0"/>
          </a:p>
          <a:p>
            <a:pPr eaLnBrk="1" hangingPunct="1">
              <a:buFontTx/>
              <a:buNone/>
            </a:pPr>
            <a:r>
              <a:rPr lang="en-US" sz="2400" smtClean="0"/>
              <a:t>					for z ≥ a</a:t>
            </a:r>
          </a:p>
          <a:p>
            <a:pPr eaLnBrk="1" hangingPunct="1">
              <a:buFontTx/>
              <a:buNone/>
            </a:pPr>
            <a:endParaRPr lang="en-US" sz="2400" smtClean="0"/>
          </a:p>
          <a:p>
            <a:pPr eaLnBrk="1" hangingPunct="1">
              <a:buFontTx/>
              <a:buNone/>
            </a:pPr>
            <a:r>
              <a:rPr lang="en-US" sz="2400" smtClean="0"/>
              <a:t>					for z &lt; a</a:t>
            </a:r>
          </a:p>
          <a:p>
            <a:pPr eaLnBrk="1" hangingPunct="1">
              <a:buFontTx/>
              <a:buNone/>
            </a:pPr>
            <a:endParaRPr lang="en-US" sz="2400" smtClean="0"/>
          </a:p>
          <a:p>
            <a:pPr eaLnBrk="1" hangingPunct="1">
              <a:buFontTx/>
              <a:buNone/>
            </a:pPr>
            <a:r>
              <a:rPr lang="en-US" sz="2400" smtClean="0"/>
              <a:t>	</a:t>
            </a:r>
          </a:p>
          <a:p>
            <a:pPr eaLnBrk="1" hangingPunct="1">
              <a:buFontTx/>
              <a:buNone/>
            </a:pPr>
            <a:r>
              <a:rPr lang="en-US" sz="2400" smtClean="0"/>
              <a:t>	where                   and        </a:t>
            </a:r>
            <a:endParaRPr lang="el-GR" sz="2400" smtClean="0"/>
          </a:p>
        </p:txBody>
      </p:sp>
      <p:graphicFrame>
        <p:nvGraphicFramePr>
          <p:cNvPr id="15362" name="Object 4"/>
          <p:cNvGraphicFramePr>
            <a:graphicFrameLocks noGrp="1" noChangeAspect="1"/>
          </p:cNvGraphicFramePr>
          <p:nvPr>
            <p:ph sz="quarter" idx="2"/>
          </p:nvPr>
        </p:nvGraphicFramePr>
        <p:xfrm>
          <a:off x="990600" y="2438400"/>
          <a:ext cx="2743200" cy="1550988"/>
        </p:xfrm>
        <a:graphic>
          <a:graphicData uri="http://schemas.openxmlformats.org/presentationml/2006/ole">
            <mc:AlternateContent xmlns:mc="http://schemas.openxmlformats.org/markup-compatibility/2006">
              <mc:Choice xmlns:v="urn:schemas-microsoft-com:vml" Requires="v">
                <p:oleObj spid="_x0000_s193592" name="Equation" r:id="rId3" imgW="1257300" imgH="711200" progId="Equation.3">
                  <p:embed/>
                </p:oleObj>
              </mc:Choice>
              <mc:Fallback>
                <p:oleObj name="Equation" r:id="rId3" imgW="1257300" imgH="71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438400"/>
                        <a:ext cx="2743200" cy="1550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3" name="Object 5"/>
          <p:cNvGraphicFramePr>
            <a:graphicFrameLocks noGrp="1" noChangeAspect="1"/>
          </p:cNvGraphicFramePr>
          <p:nvPr>
            <p:ph sz="quarter" idx="3"/>
          </p:nvPr>
        </p:nvGraphicFramePr>
        <p:xfrm>
          <a:off x="1905000" y="4572000"/>
          <a:ext cx="914400" cy="914400"/>
        </p:xfrm>
        <a:graphic>
          <a:graphicData uri="http://schemas.openxmlformats.org/presentationml/2006/ole">
            <mc:AlternateContent xmlns:mc="http://schemas.openxmlformats.org/markup-compatibility/2006">
              <mc:Choice xmlns:v="urn:schemas-microsoft-com:vml" Requires="v">
                <p:oleObj spid="_x0000_s193593" name="Equation" r:id="rId5" imgW="406048" imgH="406048" progId="Equation.3">
                  <p:embed/>
                </p:oleObj>
              </mc:Choice>
              <mc:Fallback>
                <p:oleObj name="Equation" r:id="rId5" imgW="406048" imgH="40604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4572000"/>
                        <a:ext cx="9144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4" name="Object 6"/>
          <p:cNvGraphicFramePr>
            <a:graphicFrameLocks noChangeAspect="1"/>
          </p:cNvGraphicFramePr>
          <p:nvPr/>
        </p:nvGraphicFramePr>
        <p:xfrm>
          <a:off x="3962400" y="4648200"/>
          <a:ext cx="1233488" cy="939800"/>
        </p:xfrm>
        <a:graphic>
          <a:graphicData uri="http://schemas.openxmlformats.org/presentationml/2006/ole">
            <mc:AlternateContent xmlns:mc="http://schemas.openxmlformats.org/markup-compatibility/2006">
              <mc:Choice xmlns:v="urn:schemas-microsoft-com:vml" Requires="v">
                <p:oleObj spid="_x0000_s193594" name="Equation" r:id="rId7" imgW="533169" imgH="406224" progId="Equation.3">
                  <p:embed/>
                </p:oleObj>
              </mc:Choice>
              <mc:Fallback>
                <p:oleObj name="Equation" r:id="rId7" imgW="533169" imgH="4062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2400" y="4648200"/>
                        <a:ext cx="1233488"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367" name="Picture 7" descr="Erlang_noise"/>
          <p:cNvPicPr>
            <a:picLocks noChangeAspect="1" noChangeArrowheads="1"/>
          </p:cNvPicPr>
          <p:nvPr/>
        </p:nvPicPr>
        <p:blipFill>
          <a:blip r:embed="rId9"/>
          <a:srcRect/>
          <a:stretch>
            <a:fillRect/>
          </a:stretch>
        </p:blipFill>
        <p:spPr bwMode="auto">
          <a:xfrm>
            <a:off x="5334000" y="1219200"/>
            <a:ext cx="3810000" cy="3949700"/>
          </a:xfrm>
          <a:prstGeom prst="rect">
            <a:avLst/>
          </a:prstGeom>
          <a:noFill/>
          <a:ln w="9525">
            <a:noFill/>
            <a:miter lim="800000"/>
            <a:headEnd/>
            <a:tailEnd/>
          </a:ln>
        </p:spPr>
      </p:pic>
    </p:spTree>
    <p:extLst>
      <p:ext uri="{BB962C8B-B14F-4D97-AF65-F5344CB8AC3E}">
        <p14:creationId xmlns:p14="http://schemas.microsoft.com/office/powerpoint/2010/main" val="355507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a:xfrm>
            <a:off x="457200" y="274638"/>
            <a:ext cx="8458200" cy="639762"/>
          </a:xfrm>
        </p:spPr>
        <p:txBody>
          <a:bodyPr/>
          <a:lstStyle/>
          <a:p>
            <a:pPr eaLnBrk="1" hangingPunct="1"/>
            <a:r>
              <a:rPr lang="en-US" sz="3200" b="1" smtClean="0"/>
              <a:t>Noise Models</a:t>
            </a:r>
          </a:p>
        </p:txBody>
      </p:sp>
      <p:sp>
        <p:nvSpPr>
          <p:cNvPr id="16390" name="Rectangle 3"/>
          <p:cNvSpPr>
            <a:spLocks noGrp="1" noChangeArrowheads="1"/>
          </p:cNvSpPr>
          <p:nvPr>
            <p:ph type="body" sz="half" idx="1"/>
          </p:nvPr>
        </p:nvSpPr>
        <p:spPr>
          <a:xfrm>
            <a:off x="457200" y="990600"/>
            <a:ext cx="4953000" cy="5135563"/>
          </a:xfrm>
        </p:spPr>
        <p:txBody>
          <a:bodyPr/>
          <a:lstStyle/>
          <a:p>
            <a:pPr eaLnBrk="1" hangingPunct="1"/>
            <a:r>
              <a:rPr lang="en-US" sz="2400" b="1" smtClean="0"/>
              <a:t>Exponential  Noise :</a:t>
            </a:r>
          </a:p>
          <a:p>
            <a:pPr eaLnBrk="1" hangingPunct="1">
              <a:buFontTx/>
              <a:buNone/>
            </a:pPr>
            <a:r>
              <a:rPr lang="en-US" sz="2400" smtClean="0"/>
              <a:t>	The PDF of a Exponential noise, z, is given by</a:t>
            </a:r>
          </a:p>
          <a:p>
            <a:pPr eaLnBrk="1" hangingPunct="1">
              <a:buFontTx/>
              <a:buNone/>
            </a:pPr>
            <a:r>
              <a:rPr lang="en-US" sz="2400" smtClean="0"/>
              <a:t>					for z ≥ a</a:t>
            </a:r>
          </a:p>
          <a:p>
            <a:pPr eaLnBrk="1" hangingPunct="1">
              <a:buFontTx/>
              <a:buNone/>
            </a:pPr>
            <a:r>
              <a:rPr lang="en-US" sz="2400" smtClean="0"/>
              <a:t>					</a:t>
            </a:r>
          </a:p>
          <a:p>
            <a:pPr eaLnBrk="1" hangingPunct="1">
              <a:buFontTx/>
              <a:buNone/>
            </a:pPr>
            <a:r>
              <a:rPr lang="en-US" sz="2400" smtClean="0"/>
              <a:t>					for z &lt; a</a:t>
            </a:r>
          </a:p>
          <a:p>
            <a:pPr eaLnBrk="1" hangingPunct="1">
              <a:buFontTx/>
              <a:buNone/>
            </a:pPr>
            <a:endParaRPr lang="en-US" sz="2400" smtClean="0"/>
          </a:p>
          <a:p>
            <a:pPr eaLnBrk="1" hangingPunct="1">
              <a:buFontTx/>
              <a:buNone/>
            </a:pPr>
            <a:r>
              <a:rPr lang="en-US" sz="2400" smtClean="0"/>
              <a:t>	</a:t>
            </a:r>
          </a:p>
          <a:p>
            <a:pPr eaLnBrk="1" hangingPunct="1">
              <a:buFontTx/>
              <a:buNone/>
            </a:pPr>
            <a:r>
              <a:rPr lang="en-US" sz="2400" smtClean="0"/>
              <a:t>	where                  and        </a:t>
            </a:r>
            <a:endParaRPr lang="el-GR" sz="2400" smtClean="0"/>
          </a:p>
        </p:txBody>
      </p:sp>
      <p:graphicFrame>
        <p:nvGraphicFramePr>
          <p:cNvPr id="16386" name="Object 4"/>
          <p:cNvGraphicFramePr>
            <a:graphicFrameLocks noGrp="1" noChangeAspect="1"/>
          </p:cNvGraphicFramePr>
          <p:nvPr>
            <p:ph sz="quarter" idx="2"/>
          </p:nvPr>
        </p:nvGraphicFramePr>
        <p:xfrm>
          <a:off x="914400" y="2286000"/>
          <a:ext cx="2438400" cy="1363663"/>
        </p:xfrm>
        <a:graphic>
          <a:graphicData uri="http://schemas.openxmlformats.org/presentationml/2006/ole">
            <mc:AlternateContent xmlns:mc="http://schemas.openxmlformats.org/markup-compatibility/2006">
              <mc:Choice xmlns:v="urn:schemas-microsoft-com:vml" Requires="v">
                <p:oleObj spid="_x0000_s194616" name="Equation" r:id="rId3" imgW="863225" imgH="482391" progId="Equation.3">
                  <p:embed/>
                </p:oleObj>
              </mc:Choice>
              <mc:Fallback>
                <p:oleObj name="Equation" r:id="rId3" imgW="863225" imgH="4823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286000"/>
                        <a:ext cx="2438400" cy="1363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7" name="Object 5"/>
          <p:cNvGraphicFramePr>
            <a:graphicFrameLocks noGrp="1" noChangeAspect="1"/>
          </p:cNvGraphicFramePr>
          <p:nvPr>
            <p:ph sz="quarter" idx="3"/>
          </p:nvPr>
        </p:nvGraphicFramePr>
        <p:xfrm>
          <a:off x="1981200" y="4267200"/>
          <a:ext cx="885825" cy="914400"/>
        </p:xfrm>
        <a:graphic>
          <a:graphicData uri="http://schemas.openxmlformats.org/presentationml/2006/ole">
            <mc:AlternateContent xmlns:mc="http://schemas.openxmlformats.org/markup-compatibility/2006">
              <mc:Choice xmlns:v="urn:schemas-microsoft-com:vml" Requires="v">
                <p:oleObj spid="_x0000_s194617" name="Equation" r:id="rId5" imgW="393359" imgH="406048" progId="Equation.3">
                  <p:embed/>
                </p:oleObj>
              </mc:Choice>
              <mc:Fallback>
                <p:oleObj name="Equation" r:id="rId5" imgW="393359" imgH="40604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4267200"/>
                        <a:ext cx="885825"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8" name="Object 6"/>
          <p:cNvGraphicFramePr>
            <a:graphicFrameLocks noChangeAspect="1"/>
          </p:cNvGraphicFramePr>
          <p:nvPr/>
        </p:nvGraphicFramePr>
        <p:xfrm>
          <a:off x="4114800" y="4267200"/>
          <a:ext cx="1233488" cy="939800"/>
        </p:xfrm>
        <a:graphic>
          <a:graphicData uri="http://schemas.openxmlformats.org/presentationml/2006/ole">
            <mc:AlternateContent xmlns:mc="http://schemas.openxmlformats.org/markup-compatibility/2006">
              <mc:Choice xmlns:v="urn:schemas-microsoft-com:vml" Requires="v">
                <p:oleObj spid="_x0000_s194618" name="Equation" r:id="rId7" imgW="533169" imgH="406224" progId="Equation.3">
                  <p:embed/>
                </p:oleObj>
              </mc:Choice>
              <mc:Fallback>
                <p:oleObj name="Equation" r:id="rId7" imgW="533169" imgH="4062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800" y="4267200"/>
                        <a:ext cx="1233488"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391" name="Picture 7" descr="exponential_noise"/>
          <p:cNvPicPr>
            <a:picLocks noChangeAspect="1" noChangeArrowheads="1"/>
          </p:cNvPicPr>
          <p:nvPr/>
        </p:nvPicPr>
        <p:blipFill>
          <a:blip r:embed="rId9"/>
          <a:srcRect/>
          <a:stretch>
            <a:fillRect/>
          </a:stretch>
        </p:blipFill>
        <p:spPr bwMode="auto">
          <a:xfrm>
            <a:off x="5486400" y="1524000"/>
            <a:ext cx="3657600" cy="3352800"/>
          </a:xfrm>
          <a:prstGeom prst="rect">
            <a:avLst/>
          </a:prstGeom>
          <a:noFill/>
          <a:ln w="9525">
            <a:noFill/>
            <a:miter lim="800000"/>
            <a:headEnd/>
            <a:tailEnd/>
          </a:ln>
        </p:spPr>
      </p:pic>
    </p:spTree>
    <p:extLst>
      <p:ext uri="{BB962C8B-B14F-4D97-AF65-F5344CB8AC3E}">
        <p14:creationId xmlns:p14="http://schemas.microsoft.com/office/powerpoint/2010/main" val="24422071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0"/>
          <p:cNvSpPr>
            <a:spLocks noGrp="1" noChangeArrowheads="1"/>
          </p:cNvSpPr>
          <p:nvPr>
            <p:ph type="title"/>
          </p:nvPr>
        </p:nvSpPr>
        <p:spPr>
          <a:xfrm>
            <a:off x="457200" y="274638"/>
            <a:ext cx="8229600" cy="639762"/>
          </a:xfrm>
        </p:spPr>
        <p:txBody>
          <a:bodyPr/>
          <a:lstStyle/>
          <a:p>
            <a:r>
              <a:rPr lang="en-US" sz="2800" b="1" dirty="0" smtClean="0"/>
              <a:t>Point Processing (Example)</a:t>
            </a:r>
            <a:endParaRPr lang="en-US" sz="2800" b="1" i="1" dirty="0" smtClean="0"/>
          </a:p>
        </p:txBody>
      </p:sp>
      <p:sp>
        <p:nvSpPr>
          <p:cNvPr id="46083" name="Rectangle 21"/>
          <p:cNvSpPr>
            <a:spLocks noGrp="1" noChangeArrowheads="1"/>
          </p:cNvSpPr>
          <p:nvPr>
            <p:ph type="body" sz="half" idx="1"/>
          </p:nvPr>
        </p:nvSpPr>
        <p:spPr>
          <a:xfrm>
            <a:off x="381000" y="1066800"/>
            <a:ext cx="8305800" cy="2438400"/>
          </a:xfrm>
        </p:spPr>
        <p:txBody>
          <a:bodyPr/>
          <a:lstStyle/>
          <a:p>
            <a:pPr algn="just" eaLnBrk="1" hangingPunct="1"/>
            <a:r>
              <a:rPr lang="en-US" sz="2000" smtClean="0"/>
              <a:t>If T(r) has the form shown in fig (a), the effect of this transformation would be to produce an image of higher contrast than original by darkening the levels below </a:t>
            </a:r>
            <a:r>
              <a:rPr lang="en-US" sz="2000" b="1" i="1" smtClean="0"/>
              <a:t>m</a:t>
            </a:r>
            <a:r>
              <a:rPr lang="en-US" sz="2000" smtClean="0"/>
              <a:t> and brightening the level above </a:t>
            </a:r>
            <a:r>
              <a:rPr lang="en-US" sz="2000" b="1" i="1" smtClean="0"/>
              <a:t>m</a:t>
            </a:r>
            <a:r>
              <a:rPr lang="en-US" sz="2000" smtClean="0"/>
              <a:t> in the original. </a:t>
            </a:r>
            <a:r>
              <a:rPr lang="en-US" sz="2000" b="1" smtClean="0"/>
              <a:t>(Contrast Stretching)</a:t>
            </a:r>
          </a:p>
          <a:p>
            <a:pPr algn="just" eaLnBrk="1" hangingPunct="1"/>
            <a:endParaRPr lang="en-US" sz="2000" b="1" smtClean="0"/>
          </a:p>
          <a:p>
            <a:pPr algn="just" eaLnBrk="1" hangingPunct="1"/>
            <a:r>
              <a:rPr lang="en-US" sz="2000" smtClean="0"/>
              <a:t>If T(r) has the form shown in fig (b), it produces binary image </a:t>
            </a:r>
            <a:r>
              <a:rPr lang="en-US" sz="2000" b="1" smtClean="0"/>
              <a:t>(thresholding)</a:t>
            </a:r>
          </a:p>
        </p:txBody>
      </p:sp>
      <p:pic>
        <p:nvPicPr>
          <p:cNvPr id="46084" name="Picture 19"/>
          <p:cNvPicPr>
            <a:picLocks noGrp="1" noChangeAspect="1" noChangeArrowheads="1"/>
          </p:cNvPicPr>
          <p:nvPr>
            <p:ph sz="half" idx="2"/>
          </p:nvPr>
        </p:nvPicPr>
        <p:blipFill>
          <a:blip r:embed="rId2"/>
          <a:srcRect/>
          <a:stretch>
            <a:fillRect/>
          </a:stretch>
        </p:blipFill>
        <p:spPr>
          <a:xfrm>
            <a:off x="914400" y="3741738"/>
            <a:ext cx="7696200" cy="2713037"/>
          </a:xfrm>
          <a:noFill/>
        </p:spPr>
      </p:pic>
    </p:spTree>
    <p:extLst>
      <p:ext uri="{BB962C8B-B14F-4D97-AF65-F5344CB8AC3E}">
        <p14:creationId xmlns:p14="http://schemas.microsoft.com/office/powerpoint/2010/main" val="33379354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Grp="1" noChangeArrowheads="1"/>
          </p:cNvSpPr>
          <p:nvPr>
            <p:ph type="title"/>
          </p:nvPr>
        </p:nvSpPr>
        <p:spPr>
          <a:xfrm>
            <a:off x="457200" y="274638"/>
            <a:ext cx="8458200" cy="639762"/>
          </a:xfrm>
        </p:spPr>
        <p:txBody>
          <a:bodyPr/>
          <a:lstStyle/>
          <a:p>
            <a:pPr eaLnBrk="1" hangingPunct="1"/>
            <a:r>
              <a:rPr lang="en-US" sz="3200" b="1" smtClean="0"/>
              <a:t>Noise Models</a:t>
            </a:r>
          </a:p>
        </p:txBody>
      </p:sp>
      <p:sp>
        <p:nvSpPr>
          <p:cNvPr id="17414" name="Rectangle 3"/>
          <p:cNvSpPr>
            <a:spLocks noGrp="1" noChangeArrowheads="1"/>
          </p:cNvSpPr>
          <p:nvPr>
            <p:ph type="body" sz="half" idx="1"/>
          </p:nvPr>
        </p:nvSpPr>
        <p:spPr>
          <a:xfrm>
            <a:off x="457200" y="990600"/>
            <a:ext cx="5638800" cy="5135563"/>
          </a:xfrm>
        </p:spPr>
        <p:txBody>
          <a:bodyPr/>
          <a:lstStyle/>
          <a:p>
            <a:pPr eaLnBrk="1" hangingPunct="1"/>
            <a:r>
              <a:rPr lang="en-US" sz="2400" b="1" smtClean="0"/>
              <a:t>Uniform Noise :</a:t>
            </a:r>
          </a:p>
          <a:p>
            <a:pPr eaLnBrk="1" hangingPunct="1">
              <a:buFontTx/>
              <a:buNone/>
            </a:pPr>
            <a:r>
              <a:rPr lang="en-US" sz="2400" smtClean="0"/>
              <a:t>	The PDF of a Uniform noise, z, is given by</a:t>
            </a:r>
          </a:p>
          <a:p>
            <a:pPr eaLnBrk="1" hangingPunct="1">
              <a:buFontTx/>
              <a:buNone/>
            </a:pPr>
            <a:r>
              <a:rPr lang="en-US" sz="2400" smtClean="0"/>
              <a:t>					</a:t>
            </a:r>
          </a:p>
          <a:p>
            <a:pPr eaLnBrk="1" hangingPunct="1">
              <a:buFontTx/>
              <a:buNone/>
            </a:pPr>
            <a:r>
              <a:rPr lang="en-US" sz="2400" smtClean="0"/>
              <a:t>					for a ≤ z ≤ b</a:t>
            </a:r>
          </a:p>
          <a:p>
            <a:pPr eaLnBrk="1" hangingPunct="1">
              <a:buFontTx/>
              <a:buNone/>
            </a:pPr>
            <a:endParaRPr lang="en-US" sz="2400" smtClean="0"/>
          </a:p>
          <a:p>
            <a:pPr eaLnBrk="1" hangingPunct="1">
              <a:buFontTx/>
              <a:buNone/>
            </a:pPr>
            <a:r>
              <a:rPr lang="en-US" sz="2400" smtClean="0"/>
              <a:t>					otherwise</a:t>
            </a:r>
          </a:p>
          <a:p>
            <a:pPr eaLnBrk="1" hangingPunct="1">
              <a:buFontTx/>
              <a:buNone/>
            </a:pPr>
            <a:endParaRPr lang="en-US" sz="2400" smtClean="0"/>
          </a:p>
          <a:p>
            <a:pPr eaLnBrk="1" hangingPunct="1">
              <a:buFontTx/>
              <a:buNone/>
            </a:pPr>
            <a:r>
              <a:rPr lang="en-US" sz="2400" smtClean="0"/>
              <a:t>	</a:t>
            </a:r>
          </a:p>
          <a:p>
            <a:pPr eaLnBrk="1" hangingPunct="1">
              <a:buFontTx/>
              <a:buNone/>
            </a:pPr>
            <a:r>
              <a:rPr lang="en-US" sz="2400" smtClean="0"/>
              <a:t>	where                   and        </a:t>
            </a:r>
            <a:endParaRPr lang="el-GR" sz="2400" smtClean="0"/>
          </a:p>
        </p:txBody>
      </p:sp>
      <p:graphicFrame>
        <p:nvGraphicFramePr>
          <p:cNvPr id="17410" name="Object 4"/>
          <p:cNvGraphicFramePr>
            <a:graphicFrameLocks noGrp="1" noChangeAspect="1"/>
          </p:cNvGraphicFramePr>
          <p:nvPr>
            <p:ph sz="quarter" idx="2"/>
          </p:nvPr>
        </p:nvGraphicFramePr>
        <p:xfrm>
          <a:off x="990600" y="2514600"/>
          <a:ext cx="2120900" cy="1622425"/>
        </p:xfrm>
        <a:graphic>
          <a:graphicData uri="http://schemas.openxmlformats.org/presentationml/2006/ole">
            <mc:AlternateContent xmlns:mc="http://schemas.openxmlformats.org/markup-compatibility/2006">
              <mc:Choice xmlns:v="urn:schemas-microsoft-com:vml" Requires="v">
                <p:oleObj spid="_x0000_s195640" name="Equation" r:id="rId3" imgW="863225" imgH="660113" progId="Equation.3">
                  <p:embed/>
                </p:oleObj>
              </mc:Choice>
              <mc:Fallback>
                <p:oleObj name="Equation" r:id="rId3" imgW="863225" imgH="6601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514600"/>
                        <a:ext cx="2120900" cy="162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1" name="Object 5"/>
          <p:cNvGraphicFramePr>
            <a:graphicFrameLocks noGrp="1" noChangeAspect="1"/>
          </p:cNvGraphicFramePr>
          <p:nvPr>
            <p:ph sz="quarter" idx="3"/>
          </p:nvPr>
        </p:nvGraphicFramePr>
        <p:xfrm>
          <a:off x="1828800" y="4648200"/>
          <a:ext cx="1371600" cy="914400"/>
        </p:xfrm>
        <a:graphic>
          <a:graphicData uri="http://schemas.openxmlformats.org/presentationml/2006/ole">
            <mc:AlternateContent xmlns:mc="http://schemas.openxmlformats.org/markup-compatibility/2006">
              <mc:Choice xmlns:v="urn:schemas-microsoft-com:vml" Requires="v">
                <p:oleObj spid="_x0000_s195641" name="Equation" r:id="rId5" imgW="609336" imgH="406224" progId="Equation.3">
                  <p:embed/>
                </p:oleObj>
              </mc:Choice>
              <mc:Fallback>
                <p:oleObj name="Equation" r:id="rId5" imgW="609336" imgH="4062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4648200"/>
                        <a:ext cx="13716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2" name="Object 6"/>
          <p:cNvGraphicFramePr>
            <a:graphicFrameLocks noChangeAspect="1"/>
          </p:cNvGraphicFramePr>
          <p:nvPr/>
        </p:nvGraphicFramePr>
        <p:xfrm>
          <a:off x="3962400" y="4648200"/>
          <a:ext cx="1997075" cy="969963"/>
        </p:xfrm>
        <a:graphic>
          <a:graphicData uri="http://schemas.openxmlformats.org/presentationml/2006/ole">
            <mc:AlternateContent xmlns:mc="http://schemas.openxmlformats.org/markup-compatibility/2006">
              <mc:Choice xmlns:v="urn:schemas-microsoft-com:vml" Requires="v">
                <p:oleObj spid="_x0000_s195642" name="Equation" r:id="rId7" imgW="863225" imgH="418918" progId="Equation.3">
                  <p:embed/>
                </p:oleObj>
              </mc:Choice>
              <mc:Fallback>
                <p:oleObj name="Equation" r:id="rId7" imgW="863225" imgH="41891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2400" y="4648200"/>
                        <a:ext cx="1997075" cy="969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7415" name="Picture 7" descr="uniform_noise"/>
          <p:cNvPicPr>
            <a:picLocks noChangeAspect="1" noChangeArrowheads="1"/>
          </p:cNvPicPr>
          <p:nvPr/>
        </p:nvPicPr>
        <p:blipFill>
          <a:blip r:embed="rId9"/>
          <a:srcRect/>
          <a:stretch>
            <a:fillRect/>
          </a:stretch>
        </p:blipFill>
        <p:spPr bwMode="auto">
          <a:xfrm>
            <a:off x="5613400" y="1752600"/>
            <a:ext cx="3530600" cy="3060700"/>
          </a:xfrm>
          <a:prstGeom prst="rect">
            <a:avLst/>
          </a:prstGeom>
          <a:noFill/>
          <a:ln w="9525">
            <a:noFill/>
            <a:miter lim="800000"/>
            <a:headEnd/>
            <a:tailEnd/>
          </a:ln>
        </p:spPr>
      </p:pic>
    </p:spTree>
    <p:extLst>
      <p:ext uri="{BB962C8B-B14F-4D97-AF65-F5344CB8AC3E}">
        <p14:creationId xmlns:p14="http://schemas.microsoft.com/office/powerpoint/2010/main" val="1395572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457200" y="274638"/>
            <a:ext cx="8458200" cy="639762"/>
          </a:xfrm>
        </p:spPr>
        <p:txBody>
          <a:bodyPr/>
          <a:lstStyle/>
          <a:p>
            <a:pPr eaLnBrk="1" hangingPunct="1"/>
            <a:r>
              <a:rPr lang="en-US" sz="3200" b="1" smtClean="0"/>
              <a:t>Noise Models</a:t>
            </a:r>
          </a:p>
        </p:txBody>
      </p:sp>
      <p:sp>
        <p:nvSpPr>
          <p:cNvPr id="18436" name="Rectangle 3"/>
          <p:cNvSpPr>
            <a:spLocks noGrp="1" noChangeArrowheads="1"/>
          </p:cNvSpPr>
          <p:nvPr>
            <p:ph type="body" sz="half" idx="1"/>
          </p:nvPr>
        </p:nvSpPr>
        <p:spPr>
          <a:xfrm>
            <a:off x="457200" y="990600"/>
            <a:ext cx="5181600" cy="5135563"/>
          </a:xfrm>
        </p:spPr>
        <p:txBody>
          <a:bodyPr/>
          <a:lstStyle/>
          <a:p>
            <a:pPr eaLnBrk="1" hangingPunct="1"/>
            <a:r>
              <a:rPr lang="en-US" sz="2400" b="1" smtClean="0"/>
              <a:t>Impulse (salt-and-pepper noise Noise :</a:t>
            </a:r>
          </a:p>
          <a:p>
            <a:pPr eaLnBrk="1" hangingPunct="1">
              <a:buFontTx/>
              <a:buNone/>
            </a:pPr>
            <a:r>
              <a:rPr lang="en-US" sz="2400" smtClean="0"/>
              <a:t>	The PDF of a bipolar impulse noise, z, is given by</a:t>
            </a:r>
          </a:p>
          <a:p>
            <a:pPr eaLnBrk="1" hangingPunct="1">
              <a:buFontTx/>
              <a:buNone/>
            </a:pPr>
            <a:r>
              <a:rPr lang="en-US" sz="2400" smtClean="0"/>
              <a:t>					</a:t>
            </a:r>
          </a:p>
          <a:p>
            <a:pPr eaLnBrk="1" hangingPunct="1">
              <a:buFontTx/>
              <a:buNone/>
            </a:pPr>
            <a:r>
              <a:rPr lang="en-US" sz="2400" smtClean="0"/>
              <a:t>				for  z=a</a:t>
            </a:r>
          </a:p>
          <a:p>
            <a:pPr eaLnBrk="1" hangingPunct="1">
              <a:buFontTx/>
              <a:buNone/>
            </a:pPr>
            <a:r>
              <a:rPr lang="en-US" sz="2400" smtClean="0"/>
              <a:t>				for z=b</a:t>
            </a:r>
          </a:p>
          <a:p>
            <a:pPr eaLnBrk="1" hangingPunct="1">
              <a:buFontTx/>
              <a:buNone/>
            </a:pPr>
            <a:r>
              <a:rPr lang="en-US" sz="2400" smtClean="0"/>
              <a:t>				otherwise</a:t>
            </a:r>
          </a:p>
          <a:p>
            <a:pPr eaLnBrk="1" hangingPunct="1">
              <a:buFontTx/>
              <a:buNone/>
            </a:pPr>
            <a:endParaRPr lang="en-US" sz="2400" smtClean="0"/>
          </a:p>
          <a:p>
            <a:pPr eaLnBrk="1" hangingPunct="1">
              <a:buFontTx/>
              <a:buNone/>
            </a:pPr>
            <a:r>
              <a:rPr lang="en-US" sz="2400" smtClean="0"/>
              <a:t>	</a:t>
            </a:r>
          </a:p>
          <a:p>
            <a:pPr eaLnBrk="1" hangingPunct="1">
              <a:buFontTx/>
              <a:buNone/>
            </a:pPr>
            <a:r>
              <a:rPr lang="en-US" sz="2400" smtClean="0"/>
              <a:t>	</a:t>
            </a:r>
            <a:endParaRPr lang="el-GR" sz="2400" smtClean="0"/>
          </a:p>
        </p:txBody>
      </p:sp>
      <p:graphicFrame>
        <p:nvGraphicFramePr>
          <p:cNvPr id="18434" name="Object 4"/>
          <p:cNvGraphicFramePr>
            <a:graphicFrameLocks noGrp="1" noChangeAspect="1"/>
          </p:cNvGraphicFramePr>
          <p:nvPr>
            <p:ph sz="quarter" idx="2"/>
          </p:nvPr>
        </p:nvGraphicFramePr>
        <p:xfrm>
          <a:off x="990600" y="2895600"/>
          <a:ext cx="1524000" cy="1524000"/>
        </p:xfrm>
        <a:graphic>
          <a:graphicData uri="http://schemas.openxmlformats.org/presentationml/2006/ole">
            <mc:AlternateContent xmlns:mc="http://schemas.openxmlformats.org/markup-compatibility/2006">
              <mc:Choice xmlns:v="urn:schemas-microsoft-com:vml" Requires="v">
                <p:oleObj spid="_x0000_s196628" name="Equation" r:id="rId3" imgW="710891" imgH="710891" progId="Equation.3">
                  <p:embed/>
                </p:oleObj>
              </mc:Choice>
              <mc:Fallback>
                <p:oleObj name="Equation" r:id="rId3" imgW="710891" imgH="7108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895600"/>
                        <a:ext cx="1524000" cy="152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437" name="Picture 5" descr="impulse_noise"/>
          <p:cNvPicPr>
            <a:picLocks noGrp="1" noChangeAspect="1" noChangeArrowheads="1"/>
          </p:cNvPicPr>
          <p:nvPr>
            <p:ph sz="quarter" idx="3"/>
          </p:nvPr>
        </p:nvPicPr>
        <p:blipFill>
          <a:blip r:embed="rId5"/>
          <a:srcRect/>
          <a:stretch>
            <a:fillRect/>
          </a:stretch>
        </p:blipFill>
        <p:spPr>
          <a:xfrm>
            <a:off x="5638800" y="1905000"/>
            <a:ext cx="2895600" cy="2801938"/>
          </a:xfrm>
          <a:noFill/>
        </p:spPr>
      </p:pic>
    </p:spTree>
    <p:extLst>
      <p:ext uri="{BB962C8B-B14F-4D97-AF65-F5344CB8AC3E}">
        <p14:creationId xmlns:p14="http://schemas.microsoft.com/office/powerpoint/2010/main" val="100897368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sz="quarter"/>
          </p:nvPr>
        </p:nvSpPr>
        <p:spPr/>
        <p:txBody>
          <a:bodyPr/>
          <a:lstStyle/>
          <a:p>
            <a:pPr eaLnBrk="1" hangingPunct="1"/>
            <a:r>
              <a:rPr lang="en-US" sz="3200" b="1" smtClean="0"/>
              <a:t>Noise Models</a:t>
            </a:r>
            <a:r>
              <a:rPr lang="en-US" sz="3200" smtClean="0"/>
              <a:t/>
            </a:r>
            <a:br>
              <a:rPr lang="en-US" sz="3200" smtClean="0"/>
            </a:br>
            <a:endParaRPr lang="en-US" sz="3200" smtClean="0"/>
          </a:p>
        </p:txBody>
      </p:sp>
      <p:pic>
        <p:nvPicPr>
          <p:cNvPr id="121859" name="Picture 45" descr="Fig5"/>
          <p:cNvPicPr>
            <a:picLocks noGrp="1" noChangeAspect="1" noChangeArrowheads="1"/>
          </p:cNvPicPr>
          <p:nvPr>
            <p:ph sz="quarter" idx="1"/>
          </p:nvPr>
        </p:nvPicPr>
        <p:blipFill>
          <a:blip r:embed="rId2"/>
          <a:srcRect/>
          <a:stretch>
            <a:fillRect/>
          </a:stretch>
        </p:blipFill>
        <p:spPr>
          <a:xfrm>
            <a:off x="914400" y="838200"/>
            <a:ext cx="2971800" cy="2503488"/>
          </a:xfrm>
          <a:noFill/>
        </p:spPr>
      </p:pic>
      <p:pic>
        <p:nvPicPr>
          <p:cNvPr id="121860" name="Picture 46" descr="Fig5"/>
          <p:cNvPicPr>
            <a:picLocks noGrp="1" noChangeAspect="1" noChangeArrowheads="1"/>
          </p:cNvPicPr>
          <p:nvPr>
            <p:ph sz="quarter" idx="2"/>
          </p:nvPr>
        </p:nvPicPr>
        <p:blipFill>
          <a:blip r:embed="rId3"/>
          <a:srcRect/>
          <a:stretch>
            <a:fillRect/>
          </a:stretch>
        </p:blipFill>
        <p:spPr>
          <a:xfrm>
            <a:off x="5334000" y="914400"/>
            <a:ext cx="3200400" cy="2408238"/>
          </a:xfrm>
          <a:noFill/>
        </p:spPr>
      </p:pic>
      <p:pic>
        <p:nvPicPr>
          <p:cNvPr id="121861" name="Picture 47" descr="Copy of Fig5"/>
          <p:cNvPicPr>
            <a:picLocks noGrp="1" noChangeAspect="1" noChangeArrowheads="1"/>
          </p:cNvPicPr>
          <p:nvPr>
            <p:ph sz="quarter" idx="3"/>
          </p:nvPr>
        </p:nvPicPr>
        <p:blipFill>
          <a:blip r:embed="rId4"/>
          <a:srcRect/>
          <a:stretch>
            <a:fillRect/>
          </a:stretch>
        </p:blipFill>
        <p:spPr>
          <a:xfrm>
            <a:off x="914400" y="3962400"/>
            <a:ext cx="2895600" cy="2286000"/>
          </a:xfrm>
          <a:noFill/>
        </p:spPr>
      </p:pic>
      <p:pic>
        <p:nvPicPr>
          <p:cNvPr id="121862" name="Picture 48" descr="Fig5"/>
          <p:cNvPicPr>
            <a:picLocks noGrp="1" noChangeAspect="1" noChangeArrowheads="1"/>
          </p:cNvPicPr>
          <p:nvPr>
            <p:ph sz="quarter" idx="4"/>
          </p:nvPr>
        </p:nvPicPr>
        <p:blipFill>
          <a:blip r:embed="rId5"/>
          <a:srcRect/>
          <a:stretch>
            <a:fillRect/>
          </a:stretch>
        </p:blipFill>
        <p:spPr>
          <a:xfrm>
            <a:off x="5334000" y="3962400"/>
            <a:ext cx="3200400" cy="2286000"/>
          </a:xfrm>
          <a:noFill/>
        </p:spPr>
      </p:pic>
      <p:sp>
        <p:nvSpPr>
          <p:cNvPr id="121863" name="Text Box 51"/>
          <p:cNvSpPr txBox="1">
            <a:spLocks noChangeArrowheads="1"/>
          </p:cNvSpPr>
          <p:nvPr/>
        </p:nvSpPr>
        <p:spPr bwMode="auto">
          <a:xfrm>
            <a:off x="1295400" y="3505200"/>
            <a:ext cx="6934200" cy="366713"/>
          </a:xfrm>
          <a:prstGeom prst="rect">
            <a:avLst/>
          </a:prstGeom>
          <a:noFill/>
          <a:ln w="9525">
            <a:noFill/>
            <a:miter lim="800000"/>
            <a:headEnd/>
            <a:tailEnd/>
          </a:ln>
        </p:spPr>
        <p:txBody>
          <a:bodyPr>
            <a:spAutoFit/>
          </a:bodyPr>
          <a:lstStyle/>
          <a:p>
            <a:pPr>
              <a:spcBef>
                <a:spcPct val="50000"/>
              </a:spcBef>
            </a:pPr>
            <a:r>
              <a:rPr lang="en-US" b="0"/>
              <a:t>a) Original Image				b) Gaussian Noise</a:t>
            </a:r>
          </a:p>
        </p:txBody>
      </p:sp>
      <p:sp>
        <p:nvSpPr>
          <p:cNvPr id="121864" name="Text Box 52"/>
          <p:cNvSpPr txBox="1">
            <a:spLocks noChangeArrowheads="1"/>
          </p:cNvSpPr>
          <p:nvPr/>
        </p:nvSpPr>
        <p:spPr bwMode="auto">
          <a:xfrm>
            <a:off x="1371600" y="6248400"/>
            <a:ext cx="6934200" cy="366713"/>
          </a:xfrm>
          <a:prstGeom prst="rect">
            <a:avLst/>
          </a:prstGeom>
          <a:noFill/>
          <a:ln w="9525">
            <a:noFill/>
            <a:miter lim="800000"/>
            <a:headEnd/>
            <a:tailEnd/>
          </a:ln>
        </p:spPr>
        <p:txBody>
          <a:bodyPr>
            <a:spAutoFit/>
          </a:bodyPr>
          <a:lstStyle/>
          <a:p>
            <a:pPr>
              <a:spcBef>
                <a:spcPct val="50000"/>
              </a:spcBef>
            </a:pPr>
            <a:r>
              <a:rPr lang="en-US" b="0"/>
              <a:t>c) Rayleigh Noise			              d) Gamma  Noise</a:t>
            </a:r>
          </a:p>
        </p:txBody>
      </p:sp>
    </p:spTree>
    <p:extLst>
      <p:ext uri="{BB962C8B-B14F-4D97-AF65-F5344CB8AC3E}">
        <p14:creationId xmlns:p14="http://schemas.microsoft.com/office/powerpoint/2010/main" val="5498317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sz="quarter"/>
          </p:nvPr>
        </p:nvSpPr>
        <p:spPr/>
        <p:txBody>
          <a:bodyPr/>
          <a:lstStyle/>
          <a:p>
            <a:pPr eaLnBrk="1" hangingPunct="1"/>
            <a:r>
              <a:rPr lang="en-US" sz="3200" b="1" smtClean="0"/>
              <a:t>Noise Models</a:t>
            </a:r>
            <a:r>
              <a:rPr lang="en-US" sz="3200" smtClean="0"/>
              <a:t/>
            </a:r>
            <a:br>
              <a:rPr lang="en-US" sz="3200" smtClean="0"/>
            </a:br>
            <a:endParaRPr lang="en-US" sz="3200" smtClean="0"/>
          </a:p>
        </p:txBody>
      </p:sp>
      <p:sp>
        <p:nvSpPr>
          <p:cNvPr id="122883" name="Text Box 7"/>
          <p:cNvSpPr txBox="1">
            <a:spLocks noChangeArrowheads="1"/>
          </p:cNvSpPr>
          <p:nvPr/>
        </p:nvSpPr>
        <p:spPr bwMode="auto">
          <a:xfrm>
            <a:off x="1295400" y="3505200"/>
            <a:ext cx="6934200" cy="366713"/>
          </a:xfrm>
          <a:prstGeom prst="rect">
            <a:avLst/>
          </a:prstGeom>
          <a:noFill/>
          <a:ln w="9525">
            <a:noFill/>
            <a:miter lim="800000"/>
            <a:headEnd/>
            <a:tailEnd/>
          </a:ln>
        </p:spPr>
        <p:txBody>
          <a:bodyPr>
            <a:spAutoFit/>
          </a:bodyPr>
          <a:lstStyle/>
          <a:p>
            <a:pPr>
              <a:spcBef>
                <a:spcPct val="50000"/>
              </a:spcBef>
            </a:pPr>
            <a:r>
              <a:rPr lang="en-US" b="0"/>
              <a:t>a) Original Image			      b) Exponential Noise</a:t>
            </a:r>
          </a:p>
        </p:txBody>
      </p:sp>
      <p:sp>
        <p:nvSpPr>
          <p:cNvPr id="122884" name="Text Box 8"/>
          <p:cNvSpPr txBox="1">
            <a:spLocks noChangeArrowheads="1"/>
          </p:cNvSpPr>
          <p:nvPr/>
        </p:nvSpPr>
        <p:spPr bwMode="auto">
          <a:xfrm>
            <a:off x="1371600" y="6248400"/>
            <a:ext cx="6934200" cy="366713"/>
          </a:xfrm>
          <a:prstGeom prst="rect">
            <a:avLst/>
          </a:prstGeom>
          <a:noFill/>
          <a:ln w="9525">
            <a:noFill/>
            <a:miter lim="800000"/>
            <a:headEnd/>
            <a:tailEnd/>
          </a:ln>
        </p:spPr>
        <p:txBody>
          <a:bodyPr>
            <a:spAutoFit/>
          </a:bodyPr>
          <a:lstStyle/>
          <a:p>
            <a:pPr>
              <a:spcBef>
                <a:spcPct val="50000"/>
              </a:spcBef>
            </a:pPr>
            <a:r>
              <a:rPr lang="en-US" b="0"/>
              <a:t>c)Uniform Noise	 		      d)Salt-and-pepper  Noise</a:t>
            </a:r>
          </a:p>
        </p:txBody>
      </p:sp>
      <p:pic>
        <p:nvPicPr>
          <p:cNvPr id="122885" name="Picture 10" descr="Fig5"/>
          <p:cNvPicPr>
            <a:picLocks noGrp="1" noChangeAspect="1" noChangeArrowheads="1"/>
          </p:cNvPicPr>
          <p:nvPr>
            <p:ph sz="quarter" idx="1"/>
          </p:nvPr>
        </p:nvPicPr>
        <p:blipFill>
          <a:blip r:embed="rId2"/>
          <a:srcRect/>
          <a:stretch>
            <a:fillRect/>
          </a:stretch>
        </p:blipFill>
        <p:spPr>
          <a:xfrm>
            <a:off x="762000" y="990600"/>
            <a:ext cx="3048000" cy="2362200"/>
          </a:xfrm>
          <a:noFill/>
        </p:spPr>
      </p:pic>
      <p:pic>
        <p:nvPicPr>
          <p:cNvPr id="122886" name="Picture 12" descr="Fig5"/>
          <p:cNvPicPr>
            <a:picLocks noGrp="1" noChangeAspect="1" noChangeArrowheads="1"/>
          </p:cNvPicPr>
          <p:nvPr>
            <p:ph sz="quarter" idx="2"/>
          </p:nvPr>
        </p:nvPicPr>
        <p:blipFill>
          <a:blip r:embed="rId3"/>
          <a:srcRect/>
          <a:stretch>
            <a:fillRect/>
          </a:stretch>
        </p:blipFill>
        <p:spPr>
          <a:xfrm>
            <a:off x="5181600" y="914400"/>
            <a:ext cx="3048000" cy="2438400"/>
          </a:xfrm>
          <a:noFill/>
        </p:spPr>
      </p:pic>
      <p:pic>
        <p:nvPicPr>
          <p:cNvPr id="122887" name="Picture 14" descr="Fig5"/>
          <p:cNvPicPr>
            <a:picLocks noGrp="1" noChangeAspect="1" noChangeArrowheads="1"/>
          </p:cNvPicPr>
          <p:nvPr>
            <p:ph sz="quarter" idx="3"/>
          </p:nvPr>
        </p:nvPicPr>
        <p:blipFill>
          <a:blip r:embed="rId4"/>
          <a:srcRect/>
          <a:stretch>
            <a:fillRect/>
          </a:stretch>
        </p:blipFill>
        <p:spPr>
          <a:xfrm>
            <a:off x="838200" y="3962400"/>
            <a:ext cx="2895600" cy="2286000"/>
          </a:xfrm>
          <a:noFill/>
        </p:spPr>
      </p:pic>
      <p:pic>
        <p:nvPicPr>
          <p:cNvPr id="122888" name="Picture 16" descr="Fig5"/>
          <p:cNvPicPr>
            <a:picLocks noGrp="1" noChangeAspect="1" noChangeArrowheads="1"/>
          </p:cNvPicPr>
          <p:nvPr>
            <p:ph sz="quarter" idx="4"/>
          </p:nvPr>
        </p:nvPicPr>
        <p:blipFill>
          <a:blip r:embed="rId5"/>
          <a:srcRect/>
          <a:stretch>
            <a:fillRect/>
          </a:stretch>
        </p:blipFill>
        <p:spPr>
          <a:xfrm>
            <a:off x="5181600" y="3962400"/>
            <a:ext cx="3048000" cy="2286000"/>
          </a:xfrm>
          <a:noFill/>
        </p:spPr>
      </p:pic>
    </p:spTree>
    <p:extLst>
      <p:ext uri="{BB962C8B-B14F-4D97-AF65-F5344CB8AC3E}">
        <p14:creationId xmlns:p14="http://schemas.microsoft.com/office/powerpoint/2010/main" val="142349665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4"/>
          <p:cNvPicPr>
            <a:picLocks noGrp="1" noChangeAspect="1" noChangeArrowheads="1"/>
          </p:cNvPicPr>
          <p:nvPr>
            <p:ph/>
          </p:nvPr>
        </p:nvPicPr>
        <p:blipFill>
          <a:blip r:embed="rId2"/>
          <a:srcRect/>
          <a:stretch>
            <a:fillRect/>
          </a:stretch>
        </p:blipFill>
        <p:spPr>
          <a:xfrm>
            <a:off x="685800" y="381000"/>
            <a:ext cx="7848600" cy="6249988"/>
          </a:xfrm>
          <a:noFill/>
        </p:spPr>
      </p:pic>
    </p:spTree>
    <p:extLst>
      <p:ext uri="{BB962C8B-B14F-4D97-AF65-F5344CB8AC3E}">
        <p14:creationId xmlns:p14="http://schemas.microsoft.com/office/powerpoint/2010/main" val="112389530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4"/>
          <p:cNvPicPr>
            <a:picLocks noGrp="1" noChangeAspect="1" noChangeArrowheads="1"/>
          </p:cNvPicPr>
          <p:nvPr>
            <p:ph/>
          </p:nvPr>
        </p:nvPicPr>
        <p:blipFill>
          <a:blip r:embed="rId2"/>
          <a:srcRect/>
          <a:stretch>
            <a:fillRect/>
          </a:stretch>
        </p:blipFill>
        <p:spPr>
          <a:xfrm>
            <a:off x="990600" y="457200"/>
            <a:ext cx="7181850" cy="6007100"/>
          </a:xfrm>
          <a:noFill/>
        </p:spPr>
      </p:pic>
    </p:spTree>
    <p:extLst>
      <p:ext uri="{BB962C8B-B14F-4D97-AF65-F5344CB8AC3E}">
        <p14:creationId xmlns:p14="http://schemas.microsoft.com/office/powerpoint/2010/main" val="271591807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73762"/>
          </a:xfrm>
        </p:spPr>
        <p:txBody>
          <a:bodyPr/>
          <a:lstStyle/>
          <a:p>
            <a:pPr>
              <a:lnSpc>
                <a:spcPct val="150000"/>
              </a:lnSpc>
            </a:pPr>
            <a:r>
              <a:rPr lang="en-US" b="1" dirty="0" smtClean="0"/>
              <a:t>IMAGE ENHANCEMENT </a:t>
            </a:r>
            <a:br>
              <a:rPr lang="en-US" b="1" dirty="0" smtClean="0"/>
            </a:br>
            <a:r>
              <a:rPr lang="en-US" b="1" dirty="0" smtClean="0"/>
              <a:t>USING</a:t>
            </a:r>
            <a:br>
              <a:rPr lang="en-US" b="1" dirty="0" smtClean="0"/>
            </a:br>
            <a:r>
              <a:rPr lang="en-US" b="1" dirty="0" smtClean="0"/>
              <a:t>SPATIAL FILTERING</a:t>
            </a:r>
            <a:br>
              <a:rPr lang="en-US" b="1" dirty="0" smtClean="0"/>
            </a:br>
            <a:r>
              <a:rPr lang="en-US" b="1" dirty="0" smtClean="0"/>
              <a:t>(</a:t>
            </a:r>
            <a:r>
              <a:rPr lang="en-US" b="1" i="1" dirty="0" smtClean="0"/>
              <a:t>Basic Concept</a:t>
            </a:r>
            <a:r>
              <a:rPr lang="en-US" b="1" dirty="0" smtClean="0"/>
              <a:t>)</a:t>
            </a:r>
            <a:br>
              <a:rPr lang="en-US" b="1" dirty="0" smtClean="0"/>
            </a:br>
            <a:endParaRPr lang="en-US" b="1"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smtClean="0"/>
              <a:t>Spatial filtering</a:t>
            </a:r>
          </a:p>
        </p:txBody>
      </p:sp>
      <p:sp>
        <p:nvSpPr>
          <p:cNvPr id="110595" name="Rectangle 3"/>
          <p:cNvSpPr>
            <a:spLocks noGrp="1" noChangeArrowheads="1"/>
          </p:cNvSpPr>
          <p:nvPr>
            <p:ph type="body" idx="1"/>
          </p:nvPr>
        </p:nvSpPr>
        <p:spPr>
          <a:xfrm>
            <a:off x="457200" y="1447800"/>
            <a:ext cx="8305800" cy="5029200"/>
          </a:xfrm>
        </p:spPr>
        <p:txBody>
          <a:bodyPr/>
          <a:lstStyle/>
          <a:p>
            <a:pPr algn="just" eaLnBrk="1" hangingPunct="1">
              <a:lnSpc>
                <a:spcPct val="90000"/>
              </a:lnSpc>
            </a:pPr>
            <a:r>
              <a:rPr lang="en-US" sz="2200" dirty="0" smtClean="0"/>
              <a:t>Unlike point processing, the larger neighborhoods allow considerably more flexibility. The general approach is to use a function of the values of f in a predefined neighborhood of (x, y) to determine the value of g at (</a:t>
            </a:r>
            <a:r>
              <a:rPr lang="en-US" sz="2200" dirty="0" err="1" smtClean="0"/>
              <a:t>x,y</a:t>
            </a:r>
            <a:r>
              <a:rPr lang="en-US" sz="2200" dirty="0" smtClean="0"/>
              <a:t>).</a:t>
            </a:r>
          </a:p>
          <a:p>
            <a:pPr algn="just" eaLnBrk="1" hangingPunct="1">
              <a:lnSpc>
                <a:spcPct val="90000"/>
              </a:lnSpc>
            </a:pPr>
            <a:endParaRPr lang="en-US" sz="2200" dirty="0" smtClean="0"/>
          </a:p>
          <a:p>
            <a:pPr algn="just" eaLnBrk="1" hangingPunct="1">
              <a:lnSpc>
                <a:spcPct val="90000"/>
              </a:lnSpc>
            </a:pPr>
            <a:r>
              <a:rPr lang="en-US" sz="2200" dirty="0" smtClean="0"/>
              <a:t>Such formulation is based on the use of </a:t>
            </a:r>
            <a:r>
              <a:rPr lang="en-US" sz="2200" b="1" i="1" dirty="0" smtClean="0"/>
              <a:t>masks/ filters/ kernels/ templates/ windows</a:t>
            </a:r>
            <a:r>
              <a:rPr lang="en-US" sz="2200" dirty="0" smtClean="0"/>
              <a:t>. The values in the mask is referred to as co-efficient instead of pixels.</a:t>
            </a:r>
          </a:p>
          <a:p>
            <a:pPr algn="just" eaLnBrk="1" hangingPunct="1">
              <a:lnSpc>
                <a:spcPct val="90000"/>
              </a:lnSpc>
            </a:pPr>
            <a:endParaRPr lang="en-US" sz="2200" dirty="0" smtClean="0"/>
          </a:p>
          <a:p>
            <a:pPr algn="just" eaLnBrk="1" hangingPunct="1">
              <a:lnSpc>
                <a:spcPct val="90000"/>
              </a:lnSpc>
            </a:pPr>
            <a:r>
              <a:rPr lang="en-US" sz="2200" dirty="0" smtClean="0"/>
              <a:t>Basically a mask is small ( say 3 x 3 ) 2D array, as shown below, in which, the values of the mask coefficients determine the nature of the process, such as Image sharpening and is known as mask processing or filtering</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609600"/>
          </a:xfrm>
        </p:spPr>
        <p:txBody>
          <a:bodyPr>
            <a:normAutofit fontScale="90000"/>
          </a:bodyPr>
          <a:lstStyle/>
          <a:p>
            <a:r>
              <a:rPr lang="en-US" b="1" dirty="0" smtClean="0"/>
              <a:t>Mask processing</a:t>
            </a:r>
            <a:endParaRPr lang="en-US" sz="3000" dirty="0"/>
          </a:p>
        </p:txBody>
      </p:sp>
      <p:sp>
        <p:nvSpPr>
          <p:cNvPr id="4" name="Rectangle 3"/>
          <p:cNvSpPr/>
          <p:nvPr/>
        </p:nvSpPr>
        <p:spPr>
          <a:xfrm>
            <a:off x="457200" y="914400"/>
            <a:ext cx="4724400" cy="3581400"/>
          </a:xfrm>
          <a:prstGeom prst="rect">
            <a:avLst/>
          </a:prstGeom>
          <a:noFill/>
          <a:ln w="1270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5181600" y="914400"/>
            <a:ext cx="533400" cy="1588"/>
          </a:xfrm>
          <a:prstGeom prst="straightConnector1">
            <a:avLst/>
          </a:prstGeom>
          <a:ln w="698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76994" y="4876006"/>
            <a:ext cx="762000" cy="1588"/>
          </a:xfrm>
          <a:prstGeom prst="straightConnector1">
            <a:avLst/>
          </a:prstGeom>
          <a:ln w="698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Content Placeholder 2"/>
          <p:cNvSpPr txBox="1">
            <a:spLocks/>
          </p:cNvSpPr>
          <p:nvPr/>
        </p:nvSpPr>
        <p:spPr>
          <a:xfrm>
            <a:off x="5791200" y="762000"/>
            <a:ext cx="457200" cy="533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Y</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Content Placeholder 2"/>
          <p:cNvSpPr txBox="1">
            <a:spLocks/>
          </p:cNvSpPr>
          <p:nvPr/>
        </p:nvSpPr>
        <p:spPr>
          <a:xfrm>
            <a:off x="3429000" y="2133600"/>
            <a:ext cx="762000" cy="533400"/>
          </a:xfrm>
          <a:prstGeom prst="rect">
            <a:avLst/>
          </a:prstGeom>
        </p:spPr>
        <p:txBody>
          <a:bodyPr vert="horz" lIns="91440" tIns="45720" rIns="91440" bIns="45720" rtlCol="0">
            <a:normAutofit fontScale="925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smtClean="0"/>
              <a:t>(x, y)</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12" name="Table 11"/>
          <p:cNvGraphicFramePr>
            <a:graphicFrameLocks noGrp="1"/>
          </p:cNvGraphicFramePr>
          <p:nvPr/>
        </p:nvGraphicFramePr>
        <p:xfrm>
          <a:off x="1143000" y="2209800"/>
          <a:ext cx="1447800" cy="1143000"/>
        </p:xfrm>
        <a:graphic>
          <a:graphicData uri="http://schemas.openxmlformats.org/drawingml/2006/table">
            <a:tbl>
              <a:tblPr/>
              <a:tblGrid>
                <a:gridCol w="482600"/>
                <a:gridCol w="482600"/>
                <a:gridCol w="482600"/>
              </a:tblGrid>
              <a:tr h="381000">
                <a:tc>
                  <a:txBody>
                    <a:bodyPr/>
                    <a:lstStyle/>
                    <a:p>
                      <a:pPr>
                        <a:lnSpc>
                          <a:spcPct val="115000"/>
                        </a:lnSpc>
                      </a:pPr>
                      <a:endParaRPr lang="en-US" sz="1100" dirty="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r h="381000">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r h="381000">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dirty="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bl>
          </a:graphicData>
        </a:graphic>
      </p:graphicFrame>
      <p:sp>
        <p:nvSpPr>
          <p:cNvPr id="13" name="Content Placeholder 2"/>
          <p:cNvSpPr txBox="1">
            <a:spLocks/>
          </p:cNvSpPr>
          <p:nvPr/>
        </p:nvSpPr>
        <p:spPr>
          <a:xfrm>
            <a:off x="0" y="5029200"/>
            <a:ext cx="457200" cy="533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X</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15" name="Straight Arrow Connector 14"/>
          <p:cNvCxnSpPr/>
          <p:nvPr/>
        </p:nvCxnSpPr>
        <p:spPr>
          <a:xfrm rot="10800000" flipV="1">
            <a:off x="1752600" y="2514600"/>
            <a:ext cx="1676400" cy="3429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9"/>
          <p:cNvSpPr txBox="1">
            <a:spLocks noChangeArrowheads="1"/>
          </p:cNvSpPr>
          <p:nvPr/>
        </p:nvSpPr>
        <p:spPr bwMode="auto">
          <a:xfrm>
            <a:off x="1905000" y="4724400"/>
            <a:ext cx="1524000" cy="369332"/>
          </a:xfrm>
          <a:prstGeom prst="rect">
            <a:avLst/>
          </a:prstGeom>
          <a:noFill/>
          <a:ln w="9525">
            <a:noFill/>
            <a:miter lim="800000"/>
            <a:headEnd/>
            <a:tailEnd/>
          </a:ln>
        </p:spPr>
        <p:txBody>
          <a:bodyPr>
            <a:spAutoFit/>
          </a:bodyPr>
          <a:lstStyle/>
          <a:p>
            <a:pPr>
              <a:spcBef>
                <a:spcPct val="50000"/>
              </a:spcBef>
            </a:pPr>
            <a:r>
              <a:rPr lang="en-US" b="0" dirty="0"/>
              <a:t>Image f (x</a:t>
            </a:r>
            <a:r>
              <a:rPr lang="en-US" b="0" dirty="0" smtClean="0"/>
              <a:t>, y</a:t>
            </a:r>
            <a:r>
              <a:rPr lang="en-US" b="0" dirty="0"/>
              <a:t>)</a:t>
            </a:r>
          </a:p>
        </p:txBody>
      </p:sp>
      <p:graphicFrame>
        <p:nvGraphicFramePr>
          <p:cNvPr id="23" name="Table 22"/>
          <p:cNvGraphicFramePr>
            <a:graphicFrameLocks noGrp="1"/>
          </p:cNvGraphicFramePr>
          <p:nvPr/>
        </p:nvGraphicFramePr>
        <p:xfrm>
          <a:off x="6019800" y="1447800"/>
          <a:ext cx="2362200" cy="1981200"/>
        </p:xfrm>
        <a:graphic>
          <a:graphicData uri="http://schemas.openxmlformats.org/drawingml/2006/table">
            <a:tbl>
              <a:tblPr/>
              <a:tblGrid>
                <a:gridCol w="787400"/>
                <a:gridCol w="787400"/>
                <a:gridCol w="787400"/>
              </a:tblGrid>
              <a:tr h="652436">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-1,0</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2436">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0,-1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0,0</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0,1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6328">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+1,0</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rgbClr val="000000"/>
                          </a:solidFill>
                          <a:latin typeface="Arial Black"/>
                          <a:ea typeface="Times New Roman"/>
                          <a:cs typeface="Calibri"/>
                        </a:rPr>
                        <a:t>W</a:t>
                      </a:r>
                      <a:r>
                        <a:rPr lang="en-US" sz="1600" b="1" baseline="-25000" dirty="0">
                          <a:solidFill>
                            <a:srgbClr val="000000"/>
                          </a:solidFill>
                          <a:latin typeface="Arial Black"/>
                          <a:ea typeface="Times New Roman"/>
                          <a:cs typeface="Calibri"/>
                        </a:rPr>
                        <a:t>+1,1</a:t>
                      </a:r>
                      <a:endParaRPr lang="en-US" sz="11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4" name="Text Box 9"/>
          <p:cNvSpPr txBox="1">
            <a:spLocks noChangeArrowheads="1"/>
          </p:cNvSpPr>
          <p:nvPr/>
        </p:nvSpPr>
        <p:spPr bwMode="auto">
          <a:xfrm>
            <a:off x="6400800" y="3505200"/>
            <a:ext cx="1524000" cy="369332"/>
          </a:xfrm>
          <a:prstGeom prst="rect">
            <a:avLst/>
          </a:prstGeom>
          <a:noFill/>
          <a:ln w="9525">
            <a:noFill/>
            <a:miter lim="800000"/>
            <a:headEnd/>
            <a:tailEnd/>
          </a:ln>
        </p:spPr>
        <p:txBody>
          <a:bodyPr>
            <a:spAutoFit/>
          </a:bodyPr>
          <a:lstStyle/>
          <a:p>
            <a:pPr algn="ctr">
              <a:spcBef>
                <a:spcPct val="50000"/>
              </a:spcBef>
            </a:pPr>
            <a:r>
              <a:rPr lang="en-US" b="0" dirty="0" smtClean="0"/>
              <a:t>3x3 Mask</a:t>
            </a:r>
            <a:endParaRPr lang="en-US" b="0" dirty="0"/>
          </a:p>
        </p:txBody>
      </p:sp>
      <p:graphicFrame>
        <p:nvGraphicFramePr>
          <p:cNvPr id="23560" name="Object 4"/>
          <p:cNvGraphicFramePr>
            <a:graphicFrameLocks noChangeAspect="1"/>
          </p:cNvGraphicFramePr>
          <p:nvPr/>
        </p:nvGraphicFramePr>
        <p:xfrm>
          <a:off x="457200" y="5715000"/>
          <a:ext cx="4773613" cy="933450"/>
        </p:xfrm>
        <a:graphic>
          <a:graphicData uri="http://schemas.openxmlformats.org/presentationml/2006/ole">
            <mc:AlternateContent xmlns:mc="http://schemas.openxmlformats.org/markup-compatibility/2006">
              <mc:Choice xmlns:v="urn:schemas-microsoft-com:vml" Requires="v">
                <p:oleObj spid="_x0000_s189468" name="Equation" r:id="rId4" imgW="2209680" imgH="431640" progId="Equation.3">
                  <p:embed/>
                </p:oleObj>
              </mc:Choice>
              <mc:Fallback>
                <p:oleObj name="Equation" r:id="rId4" imgW="2209680" imgH="4316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5715000"/>
                        <a:ext cx="4773613"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609600"/>
          </a:xfrm>
        </p:spPr>
        <p:txBody>
          <a:bodyPr>
            <a:normAutofit fontScale="90000"/>
          </a:bodyPr>
          <a:lstStyle/>
          <a:p>
            <a:r>
              <a:rPr lang="en-US" b="1" dirty="0" smtClean="0"/>
              <a:t>Mask processing</a:t>
            </a:r>
            <a:endParaRPr lang="en-US" sz="3000" dirty="0"/>
          </a:p>
        </p:txBody>
      </p:sp>
      <p:sp>
        <p:nvSpPr>
          <p:cNvPr id="4" name="Rectangle 3"/>
          <p:cNvSpPr/>
          <p:nvPr/>
        </p:nvSpPr>
        <p:spPr>
          <a:xfrm>
            <a:off x="457200" y="914400"/>
            <a:ext cx="3810000" cy="2971800"/>
          </a:xfrm>
          <a:prstGeom prst="rect">
            <a:avLst/>
          </a:prstGeom>
          <a:noFill/>
          <a:ln w="1270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4191000" y="912812"/>
            <a:ext cx="533400" cy="1588"/>
          </a:xfrm>
          <a:prstGeom prst="straightConnector1">
            <a:avLst/>
          </a:prstGeom>
          <a:ln w="698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76994" y="4266406"/>
            <a:ext cx="762000" cy="1588"/>
          </a:xfrm>
          <a:prstGeom prst="straightConnector1">
            <a:avLst/>
          </a:prstGeom>
          <a:ln w="698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Content Placeholder 2"/>
          <p:cNvSpPr txBox="1">
            <a:spLocks/>
          </p:cNvSpPr>
          <p:nvPr/>
        </p:nvSpPr>
        <p:spPr>
          <a:xfrm>
            <a:off x="4800600" y="685800"/>
            <a:ext cx="457200" cy="533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Y</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Content Placeholder 2"/>
          <p:cNvSpPr txBox="1">
            <a:spLocks/>
          </p:cNvSpPr>
          <p:nvPr/>
        </p:nvSpPr>
        <p:spPr>
          <a:xfrm>
            <a:off x="3429000" y="2133600"/>
            <a:ext cx="762000" cy="533400"/>
          </a:xfrm>
          <a:prstGeom prst="rect">
            <a:avLst/>
          </a:prstGeom>
        </p:spPr>
        <p:txBody>
          <a:bodyPr vert="horz" lIns="91440" tIns="45720" rIns="91440" bIns="45720" rtlCol="0">
            <a:normAutofit fontScale="925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smtClean="0"/>
              <a:t>(x, y)</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12" name="Table 11"/>
          <p:cNvGraphicFramePr>
            <a:graphicFrameLocks noGrp="1"/>
          </p:cNvGraphicFramePr>
          <p:nvPr/>
        </p:nvGraphicFramePr>
        <p:xfrm>
          <a:off x="1143000" y="2209800"/>
          <a:ext cx="1447800" cy="1143000"/>
        </p:xfrm>
        <a:graphic>
          <a:graphicData uri="http://schemas.openxmlformats.org/drawingml/2006/table">
            <a:tbl>
              <a:tblPr/>
              <a:tblGrid>
                <a:gridCol w="482600"/>
                <a:gridCol w="482600"/>
                <a:gridCol w="482600"/>
              </a:tblGrid>
              <a:tr h="381000">
                <a:tc>
                  <a:txBody>
                    <a:bodyPr/>
                    <a:lstStyle/>
                    <a:p>
                      <a:pPr>
                        <a:lnSpc>
                          <a:spcPct val="115000"/>
                        </a:lnSpc>
                      </a:pPr>
                      <a:endParaRPr lang="en-US" sz="1100" dirty="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r h="381000">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r h="381000">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dirty="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bl>
          </a:graphicData>
        </a:graphic>
      </p:graphicFrame>
      <p:sp>
        <p:nvSpPr>
          <p:cNvPr id="13" name="Content Placeholder 2"/>
          <p:cNvSpPr txBox="1">
            <a:spLocks/>
          </p:cNvSpPr>
          <p:nvPr/>
        </p:nvSpPr>
        <p:spPr>
          <a:xfrm>
            <a:off x="0" y="4648200"/>
            <a:ext cx="457200" cy="533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X</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15" name="Straight Arrow Connector 14"/>
          <p:cNvCxnSpPr/>
          <p:nvPr/>
        </p:nvCxnSpPr>
        <p:spPr>
          <a:xfrm rot="10800000" flipV="1">
            <a:off x="1752600" y="2514600"/>
            <a:ext cx="1676400" cy="3429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9"/>
          <p:cNvSpPr txBox="1">
            <a:spLocks noChangeArrowheads="1"/>
          </p:cNvSpPr>
          <p:nvPr/>
        </p:nvSpPr>
        <p:spPr bwMode="auto">
          <a:xfrm>
            <a:off x="1905000" y="4724400"/>
            <a:ext cx="1524000" cy="369332"/>
          </a:xfrm>
          <a:prstGeom prst="rect">
            <a:avLst/>
          </a:prstGeom>
          <a:noFill/>
          <a:ln w="9525">
            <a:noFill/>
            <a:miter lim="800000"/>
            <a:headEnd/>
            <a:tailEnd/>
          </a:ln>
        </p:spPr>
        <p:txBody>
          <a:bodyPr>
            <a:spAutoFit/>
          </a:bodyPr>
          <a:lstStyle/>
          <a:p>
            <a:pPr>
              <a:spcBef>
                <a:spcPct val="50000"/>
              </a:spcBef>
            </a:pPr>
            <a:r>
              <a:rPr lang="en-US" b="0" dirty="0"/>
              <a:t>Image f (x</a:t>
            </a:r>
            <a:r>
              <a:rPr lang="en-US" b="0" dirty="0" smtClean="0"/>
              <a:t>, y</a:t>
            </a:r>
            <a:r>
              <a:rPr lang="en-US" b="0" dirty="0"/>
              <a:t>)</a:t>
            </a:r>
          </a:p>
        </p:txBody>
      </p:sp>
      <p:graphicFrame>
        <p:nvGraphicFramePr>
          <p:cNvPr id="23" name="Table 22"/>
          <p:cNvGraphicFramePr>
            <a:graphicFrameLocks noGrp="1"/>
          </p:cNvGraphicFramePr>
          <p:nvPr/>
        </p:nvGraphicFramePr>
        <p:xfrm>
          <a:off x="6629400" y="533400"/>
          <a:ext cx="2362200" cy="1981200"/>
        </p:xfrm>
        <a:graphic>
          <a:graphicData uri="http://schemas.openxmlformats.org/drawingml/2006/table">
            <a:tbl>
              <a:tblPr/>
              <a:tblGrid>
                <a:gridCol w="787400"/>
                <a:gridCol w="787400"/>
                <a:gridCol w="787400"/>
              </a:tblGrid>
              <a:tr h="652436">
                <a:tc>
                  <a:txBody>
                    <a:bodyPr/>
                    <a:lstStyle/>
                    <a:p>
                      <a:pPr marL="0" marR="0" algn="ctr">
                        <a:lnSpc>
                          <a:spcPct val="115000"/>
                        </a:lnSpc>
                        <a:spcBef>
                          <a:spcPts val="0"/>
                        </a:spcBef>
                        <a:spcAft>
                          <a:spcPts val="0"/>
                        </a:spcAft>
                      </a:pPr>
                      <a:r>
                        <a:rPr lang="en-US" sz="1600" b="1" dirty="0">
                          <a:solidFill>
                            <a:srgbClr val="000000"/>
                          </a:solidFill>
                          <a:latin typeface="Arial Black"/>
                          <a:ea typeface="Times New Roman"/>
                          <a:cs typeface="Calibri"/>
                        </a:rPr>
                        <a:t>W</a:t>
                      </a:r>
                      <a:r>
                        <a:rPr lang="en-US" sz="1600" b="1" baseline="-25000" dirty="0">
                          <a:solidFill>
                            <a:srgbClr val="000000"/>
                          </a:solidFill>
                          <a:latin typeface="Arial Black"/>
                          <a:ea typeface="Times New Roman"/>
                          <a:cs typeface="Calibri"/>
                        </a:rPr>
                        <a:t>-1,-1</a:t>
                      </a:r>
                      <a:endParaRPr lang="en-US" sz="11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-1,0</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2436">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0,-1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0,0</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0,1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6328">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+1,-1</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solidFill>
                            <a:srgbClr val="000000"/>
                          </a:solidFill>
                          <a:latin typeface="Arial Black"/>
                          <a:ea typeface="Times New Roman"/>
                          <a:cs typeface="Calibri"/>
                        </a:rPr>
                        <a:t>W</a:t>
                      </a:r>
                      <a:r>
                        <a:rPr lang="en-US" sz="1600" b="1" baseline="-25000">
                          <a:solidFill>
                            <a:srgbClr val="000000"/>
                          </a:solidFill>
                          <a:latin typeface="Arial Black"/>
                          <a:ea typeface="Times New Roman"/>
                          <a:cs typeface="Calibri"/>
                        </a:rPr>
                        <a:t>+1,0</a:t>
                      </a:r>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rgbClr val="000000"/>
                          </a:solidFill>
                          <a:latin typeface="Arial Black"/>
                          <a:ea typeface="Times New Roman"/>
                          <a:cs typeface="Calibri"/>
                        </a:rPr>
                        <a:t>W</a:t>
                      </a:r>
                      <a:r>
                        <a:rPr lang="en-US" sz="1600" b="1" baseline="-25000" dirty="0">
                          <a:solidFill>
                            <a:srgbClr val="000000"/>
                          </a:solidFill>
                          <a:latin typeface="Arial Black"/>
                          <a:ea typeface="Times New Roman"/>
                          <a:cs typeface="Calibri"/>
                        </a:rPr>
                        <a:t>+1,1</a:t>
                      </a:r>
                      <a:endParaRPr lang="en-US" sz="11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4" name="Text Box 9"/>
          <p:cNvSpPr txBox="1">
            <a:spLocks noChangeArrowheads="1"/>
          </p:cNvSpPr>
          <p:nvPr/>
        </p:nvSpPr>
        <p:spPr bwMode="auto">
          <a:xfrm>
            <a:off x="7010400" y="2667000"/>
            <a:ext cx="1524000" cy="369332"/>
          </a:xfrm>
          <a:prstGeom prst="rect">
            <a:avLst/>
          </a:prstGeom>
          <a:noFill/>
          <a:ln w="9525">
            <a:noFill/>
            <a:miter lim="800000"/>
            <a:headEnd/>
            <a:tailEnd/>
          </a:ln>
        </p:spPr>
        <p:txBody>
          <a:bodyPr>
            <a:spAutoFit/>
          </a:bodyPr>
          <a:lstStyle/>
          <a:p>
            <a:pPr algn="ctr">
              <a:spcBef>
                <a:spcPct val="50000"/>
              </a:spcBef>
            </a:pPr>
            <a:r>
              <a:rPr lang="en-US" b="0" dirty="0" smtClean="0"/>
              <a:t>3x3 Mask</a:t>
            </a:r>
            <a:endParaRPr lang="en-US" b="0" dirty="0"/>
          </a:p>
        </p:txBody>
      </p:sp>
      <p:graphicFrame>
        <p:nvGraphicFramePr>
          <p:cNvPr id="23560" name="Object 4"/>
          <p:cNvGraphicFramePr>
            <a:graphicFrameLocks noChangeAspect="1"/>
          </p:cNvGraphicFramePr>
          <p:nvPr/>
        </p:nvGraphicFramePr>
        <p:xfrm>
          <a:off x="457200" y="5715000"/>
          <a:ext cx="4773613" cy="933450"/>
        </p:xfrm>
        <a:graphic>
          <a:graphicData uri="http://schemas.openxmlformats.org/presentationml/2006/ole">
            <mc:AlternateContent xmlns:mc="http://schemas.openxmlformats.org/markup-compatibility/2006">
              <mc:Choice xmlns:v="urn:schemas-microsoft-com:vml" Requires="v">
                <p:oleObj spid="_x0000_s190492" name="Equation" r:id="rId4" imgW="2209680" imgH="431640" progId="Equation.3">
                  <p:embed/>
                </p:oleObj>
              </mc:Choice>
              <mc:Fallback>
                <p:oleObj name="Equation" r:id="rId4" imgW="2209680" imgH="4316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5715000"/>
                        <a:ext cx="4773613"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Table 15"/>
          <p:cNvGraphicFramePr>
            <a:graphicFrameLocks noGrp="1"/>
          </p:cNvGraphicFramePr>
          <p:nvPr/>
        </p:nvGraphicFramePr>
        <p:xfrm>
          <a:off x="5562600" y="3962400"/>
          <a:ext cx="3352800" cy="2667001"/>
        </p:xfrm>
        <a:graphic>
          <a:graphicData uri="http://schemas.openxmlformats.org/drawingml/2006/table">
            <a:tbl>
              <a:tblPr/>
              <a:tblGrid>
                <a:gridCol w="1117600"/>
                <a:gridCol w="1117600"/>
                <a:gridCol w="1117600"/>
              </a:tblGrid>
              <a:tr h="878280">
                <a:tc>
                  <a:txBody>
                    <a:bodyPr/>
                    <a:lstStyle/>
                    <a:p>
                      <a:pPr marL="0" marR="0" algn="ctr">
                        <a:lnSpc>
                          <a:spcPct val="115000"/>
                        </a:lnSpc>
                        <a:spcBef>
                          <a:spcPts val="0"/>
                        </a:spcBef>
                        <a:spcAft>
                          <a:spcPts val="0"/>
                        </a:spcAft>
                      </a:pPr>
                      <a:r>
                        <a:rPr lang="en-US" sz="1300" b="1" dirty="0" smtClean="0">
                          <a:solidFill>
                            <a:srgbClr val="000000"/>
                          </a:solidFill>
                          <a:latin typeface="Arial Black"/>
                          <a:ea typeface="Times New Roman"/>
                          <a:cs typeface="Calibri"/>
                        </a:rPr>
                        <a:t>F(x-1,y-1)</a:t>
                      </a:r>
                      <a:endParaRPr lang="en-US" sz="1300" dirty="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300" b="1" dirty="0" smtClean="0">
                          <a:solidFill>
                            <a:srgbClr val="000000"/>
                          </a:solidFill>
                          <a:latin typeface="Arial Black"/>
                          <a:ea typeface="Times New Roman"/>
                          <a:cs typeface="Calibri"/>
                        </a:rPr>
                        <a:t>F(x-1,y)</a:t>
                      </a:r>
                      <a:endParaRPr lang="en-US" sz="1300" dirty="0">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300" b="1" dirty="0" smtClean="0">
                          <a:solidFill>
                            <a:srgbClr val="000000"/>
                          </a:solidFill>
                          <a:latin typeface="Arial Black"/>
                          <a:ea typeface="Times New Roman"/>
                          <a:cs typeface="Calibri"/>
                        </a:rPr>
                        <a:t>F(x-1,y+1)</a:t>
                      </a:r>
                      <a:endParaRPr lang="en-US" sz="1300" dirty="0">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78280">
                <a:tc>
                  <a:txBody>
                    <a:bodyPr/>
                    <a:lstStyle/>
                    <a:p>
                      <a:pPr marL="0" marR="0" algn="ctr">
                        <a:lnSpc>
                          <a:spcPct val="115000"/>
                        </a:lnSpc>
                        <a:spcBef>
                          <a:spcPts val="0"/>
                        </a:spcBef>
                        <a:spcAft>
                          <a:spcPts val="0"/>
                        </a:spcAft>
                      </a:pPr>
                      <a:r>
                        <a:rPr lang="en-US" sz="1300" b="1" dirty="0" smtClean="0">
                          <a:solidFill>
                            <a:srgbClr val="000000"/>
                          </a:solidFill>
                          <a:latin typeface="Arial Black"/>
                          <a:ea typeface="Times New Roman"/>
                          <a:cs typeface="Calibri"/>
                        </a:rPr>
                        <a:t>F(x,y-1)</a:t>
                      </a:r>
                      <a:endParaRPr lang="en-US" sz="1300" dirty="0">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300" b="1" dirty="0" smtClean="0">
                          <a:solidFill>
                            <a:srgbClr val="000000"/>
                          </a:solidFill>
                          <a:latin typeface="Arial Black"/>
                          <a:ea typeface="Times New Roman"/>
                          <a:cs typeface="Calibri"/>
                        </a:rPr>
                        <a:t>F(</a:t>
                      </a:r>
                      <a:r>
                        <a:rPr lang="en-US" sz="1300" b="1" dirty="0" err="1" smtClean="0">
                          <a:solidFill>
                            <a:srgbClr val="000000"/>
                          </a:solidFill>
                          <a:latin typeface="Arial Black"/>
                          <a:ea typeface="Times New Roman"/>
                          <a:cs typeface="Calibri"/>
                        </a:rPr>
                        <a:t>x,y</a:t>
                      </a:r>
                      <a:r>
                        <a:rPr lang="en-US" sz="1300" b="1" dirty="0" smtClean="0">
                          <a:solidFill>
                            <a:srgbClr val="000000"/>
                          </a:solidFill>
                          <a:latin typeface="Arial Black"/>
                          <a:ea typeface="Times New Roman"/>
                          <a:cs typeface="Calibri"/>
                        </a:rPr>
                        <a:t>)</a:t>
                      </a:r>
                      <a:endParaRPr lang="en-US" sz="1300" dirty="0">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300" b="1" dirty="0" smtClean="0">
                          <a:solidFill>
                            <a:srgbClr val="000000"/>
                          </a:solidFill>
                          <a:latin typeface="Arial Black"/>
                          <a:ea typeface="Times New Roman"/>
                          <a:cs typeface="Calibri"/>
                        </a:rPr>
                        <a:t>F(x,y+1)</a:t>
                      </a:r>
                      <a:endParaRPr lang="en-US" sz="1300" dirty="0">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0441">
                <a:tc>
                  <a:txBody>
                    <a:bodyPr/>
                    <a:lstStyle/>
                    <a:p>
                      <a:pPr marL="0" marR="0" algn="ctr">
                        <a:lnSpc>
                          <a:spcPct val="115000"/>
                        </a:lnSpc>
                        <a:spcBef>
                          <a:spcPts val="0"/>
                        </a:spcBef>
                        <a:spcAft>
                          <a:spcPts val="0"/>
                        </a:spcAft>
                      </a:pPr>
                      <a:r>
                        <a:rPr lang="en-US" sz="1300" b="1" dirty="0" smtClean="0">
                          <a:solidFill>
                            <a:srgbClr val="000000"/>
                          </a:solidFill>
                          <a:latin typeface="Arial Black"/>
                          <a:ea typeface="Times New Roman"/>
                          <a:cs typeface="Calibri"/>
                        </a:rPr>
                        <a:t>F(x+1,y-1)</a:t>
                      </a:r>
                      <a:endParaRPr lang="en-US" sz="1300" dirty="0">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300" b="1" dirty="0" smtClean="0">
                          <a:solidFill>
                            <a:srgbClr val="000000"/>
                          </a:solidFill>
                          <a:latin typeface="Arial Black"/>
                          <a:ea typeface="Times New Roman"/>
                          <a:cs typeface="Calibri"/>
                        </a:rPr>
                        <a:t>F(x+1,y)</a:t>
                      </a:r>
                      <a:endParaRPr lang="en-US" sz="1300" dirty="0">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300" b="1" dirty="0" smtClean="0">
                          <a:solidFill>
                            <a:srgbClr val="000000"/>
                          </a:solidFill>
                          <a:latin typeface="Arial Black"/>
                          <a:ea typeface="Times New Roman"/>
                          <a:cs typeface="Calibri"/>
                        </a:rPr>
                        <a:t>F(x+1,y+1)</a:t>
                      </a:r>
                      <a:endParaRPr lang="en-US" sz="1300" dirty="0">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3" name="Group 25"/>
          <p:cNvGrpSpPr/>
          <p:nvPr/>
        </p:nvGrpSpPr>
        <p:grpSpPr>
          <a:xfrm>
            <a:off x="5105400" y="3733800"/>
            <a:ext cx="4114800" cy="3124200"/>
            <a:chOff x="5105400" y="3733800"/>
            <a:chExt cx="4114800" cy="3124200"/>
          </a:xfrm>
        </p:grpSpPr>
        <p:cxnSp>
          <p:nvCxnSpPr>
            <p:cNvPr id="18" name="Straight Connector 17"/>
            <p:cNvCxnSpPr/>
            <p:nvPr/>
          </p:nvCxnSpPr>
          <p:spPr>
            <a:xfrm rot="5400000">
              <a:off x="5182394" y="5333206"/>
              <a:ext cx="30480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6211094" y="5295106"/>
              <a:ext cx="3124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105400" y="4876800"/>
              <a:ext cx="40386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105400" y="5713412"/>
              <a:ext cx="4114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609600"/>
          </a:xfrm>
        </p:spPr>
        <p:txBody>
          <a:bodyPr>
            <a:normAutofit fontScale="90000"/>
          </a:bodyPr>
          <a:lstStyle/>
          <a:p>
            <a:r>
              <a:rPr lang="en-US" b="1" dirty="0" smtClean="0"/>
              <a:t>Neighborhood</a:t>
            </a:r>
            <a:endParaRPr lang="en-US" sz="3000" dirty="0"/>
          </a:p>
        </p:txBody>
      </p:sp>
      <p:sp>
        <p:nvSpPr>
          <p:cNvPr id="3" name="Content Placeholder 2"/>
          <p:cNvSpPr>
            <a:spLocks noGrp="1"/>
          </p:cNvSpPr>
          <p:nvPr>
            <p:ph idx="1"/>
          </p:nvPr>
        </p:nvSpPr>
        <p:spPr>
          <a:xfrm>
            <a:off x="4748981" y="2438401"/>
            <a:ext cx="2286000" cy="401582"/>
          </a:xfrm>
        </p:spPr>
        <p:txBody>
          <a:bodyPr>
            <a:normAutofit fontScale="85000" lnSpcReduction="10000"/>
          </a:bodyPr>
          <a:lstStyle/>
          <a:p>
            <a:pPr>
              <a:buNone/>
            </a:pPr>
            <a:r>
              <a:rPr lang="en-US" sz="2400" dirty="0" smtClean="0"/>
              <a:t>3x3 Neighborhood</a:t>
            </a:r>
            <a:endParaRPr lang="en-US" sz="2400" dirty="0"/>
          </a:p>
        </p:txBody>
      </p:sp>
      <p:sp>
        <p:nvSpPr>
          <p:cNvPr id="4" name="Rectangle 3"/>
          <p:cNvSpPr/>
          <p:nvPr/>
        </p:nvSpPr>
        <p:spPr>
          <a:xfrm>
            <a:off x="2286000" y="990600"/>
            <a:ext cx="4724400" cy="3581400"/>
          </a:xfrm>
          <a:prstGeom prst="rect">
            <a:avLst/>
          </a:prstGeom>
          <a:noFill/>
          <a:ln w="1270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7162800" y="990600"/>
            <a:ext cx="762000" cy="1588"/>
          </a:xfrm>
          <a:prstGeom prst="straightConnector1">
            <a:avLst/>
          </a:prstGeom>
          <a:ln w="698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1981994" y="5180806"/>
            <a:ext cx="762000" cy="1588"/>
          </a:xfrm>
          <a:prstGeom prst="straightConnector1">
            <a:avLst/>
          </a:prstGeom>
          <a:ln w="698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Content Placeholder 2"/>
          <p:cNvSpPr txBox="1">
            <a:spLocks/>
          </p:cNvSpPr>
          <p:nvPr/>
        </p:nvSpPr>
        <p:spPr>
          <a:xfrm>
            <a:off x="8001000" y="762000"/>
            <a:ext cx="457200" cy="533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Y</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Content Placeholder 2"/>
          <p:cNvSpPr txBox="1">
            <a:spLocks/>
          </p:cNvSpPr>
          <p:nvPr/>
        </p:nvSpPr>
        <p:spPr>
          <a:xfrm>
            <a:off x="5715000" y="1828800"/>
            <a:ext cx="762000" cy="533400"/>
          </a:xfrm>
          <a:prstGeom prst="rect">
            <a:avLst/>
          </a:prstGeom>
        </p:spPr>
        <p:txBody>
          <a:bodyPr vert="horz" lIns="91440" tIns="45720" rIns="91440" bIns="45720" rtlCol="0">
            <a:normAutofit fontScale="925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smtClean="0"/>
              <a:t>(x, y)</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12" name="Table 11"/>
          <p:cNvGraphicFramePr>
            <a:graphicFrameLocks noGrp="1"/>
          </p:cNvGraphicFramePr>
          <p:nvPr/>
        </p:nvGraphicFramePr>
        <p:xfrm>
          <a:off x="3200400" y="1905001"/>
          <a:ext cx="1447800" cy="1143000"/>
        </p:xfrm>
        <a:graphic>
          <a:graphicData uri="http://schemas.openxmlformats.org/drawingml/2006/table">
            <a:tbl>
              <a:tblPr/>
              <a:tblGrid>
                <a:gridCol w="482600"/>
                <a:gridCol w="482600"/>
                <a:gridCol w="482600"/>
              </a:tblGrid>
              <a:tr h="381000">
                <a:tc>
                  <a:txBody>
                    <a:bodyPr/>
                    <a:lstStyle/>
                    <a:p>
                      <a:pPr>
                        <a:lnSpc>
                          <a:spcPct val="115000"/>
                        </a:lnSpc>
                      </a:pPr>
                      <a:endParaRPr lang="en-US" sz="1100" dirty="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r h="381000">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r h="381000">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nSpc>
                          <a:spcPct val="115000"/>
                        </a:lnSpc>
                      </a:pPr>
                      <a:endParaRPr lang="en-US" sz="1100" dirty="0">
                        <a:latin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bl>
          </a:graphicData>
        </a:graphic>
      </p:graphicFrame>
      <p:sp>
        <p:nvSpPr>
          <p:cNvPr id="13" name="Content Placeholder 2"/>
          <p:cNvSpPr txBox="1">
            <a:spLocks/>
          </p:cNvSpPr>
          <p:nvPr/>
        </p:nvSpPr>
        <p:spPr>
          <a:xfrm>
            <a:off x="1905000" y="5029200"/>
            <a:ext cx="457200" cy="533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X</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15" name="Straight Arrow Connector 14"/>
          <p:cNvCxnSpPr>
            <a:stCxn id="11" idx="1"/>
          </p:cNvCxnSpPr>
          <p:nvPr/>
        </p:nvCxnSpPr>
        <p:spPr>
          <a:xfrm rot="10800000" flipV="1">
            <a:off x="4038600" y="2095500"/>
            <a:ext cx="1676400" cy="3429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0"/>
          <p:cNvSpPr txBox="1">
            <a:spLocks noChangeArrowheads="1"/>
          </p:cNvSpPr>
          <p:nvPr/>
        </p:nvSpPr>
        <p:spPr bwMode="auto">
          <a:xfrm>
            <a:off x="533400" y="1600200"/>
            <a:ext cx="914400" cy="369332"/>
          </a:xfrm>
          <a:prstGeom prst="rect">
            <a:avLst/>
          </a:prstGeom>
          <a:noFill/>
          <a:ln w="9525">
            <a:noFill/>
            <a:miter lim="800000"/>
            <a:headEnd/>
            <a:tailEnd/>
          </a:ln>
        </p:spPr>
        <p:txBody>
          <a:bodyPr wrap="square">
            <a:spAutoFit/>
          </a:bodyPr>
          <a:lstStyle/>
          <a:p>
            <a:pPr>
              <a:spcBef>
                <a:spcPct val="50000"/>
              </a:spcBef>
            </a:pPr>
            <a:r>
              <a:rPr lang="en-US" b="1" dirty="0"/>
              <a:t>Origin</a:t>
            </a:r>
          </a:p>
        </p:txBody>
      </p:sp>
      <p:cxnSp>
        <p:nvCxnSpPr>
          <p:cNvPr id="17" name="Straight Arrow Connector 16"/>
          <p:cNvCxnSpPr/>
          <p:nvPr/>
        </p:nvCxnSpPr>
        <p:spPr>
          <a:xfrm rot="10800000" flipV="1">
            <a:off x="1447800" y="1066800"/>
            <a:ext cx="838200"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 Box 9"/>
          <p:cNvSpPr txBox="1">
            <a:spLocks noChangeArrowheads="1"/>
          </p:cNvSpPr>
          <p:nvPr/>
        </p:nvSpPr>
        <p:spPr bwMode="auto">
          <a:xfrm>
            <a:off x="7162800" y="3048000"/>
            <a:ext cx="1524000" cy="369332"/>
          </a:xfrm>
          <a:prstGeom prst="rect">
            <a:avLst/>
          </a:prstGeom>
          <a:noFill/>
          <a:ln w="9525">
            <a:noFill/>
            <a:miter lim="800000"/>
            <a:headEnd/>
            <a:tailEnd/>
          </a:ln>
        </p:spPr>
        <p:txBody>
          <a:bodyPr>
            <a:spAutoFit/>
          </a:bodyPr>
          <a:lstStyle/>
          <a:p>
            <a:pPr>
              <a:spcBef>
                <a:spcPct val="50000"/>
              </a:spcBef>
            </a:pPr>
            <a:r>
              <a:rPr lang="en-US" b="0" dirty="0"/>
              <a:t>Image f (x</a:t>
            </a:r>
            <a:r>
              <a:rPr lang="en-US" b="0" dirty="0" smtClean="0"/>
              <a:t>, y</a:t>
            </a:r>
            <a:r>
              <a:rPr lang="en-US" b="0" dirty="0"/>
              <a:t>)</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457200" y="274638"/>
            <a:ext cx="8153400" cy="487362"/>
          </a:xfrm>
        </p:spPr>
        <p:txBody>
          <a:bodyPr>
            <a:normAutofit fontScale="90000"/>
          </a:bodyPr>
          <a:lstStyle/>
          <a:p>
            <a:pPr eaLnBrk="1" hangingPunct="1"/>
            <a:r>
              <a:rPr lang="en-US" sz="3200" b="1" smtClean="0"/>
              <a:t>Basics of spatial filtering</a:t>
            </a:r>
          </a:p>
        </p:txBody>
      </p:sp>
      <p:pic>
        <p:nvPicPr>
          <p:cNvPr id="111619" name="Picture 3"/>
          <p:cNvPicPr>
            <a:picLocks noGrp="1" noChangeAspect="1" noChangeArrowheads="1"/>
          </p:cNvPicPr>
          <p:nvPr>
            <p:ph idx="1"/>
          </p:nvPr>
        </p:nvPicPr>
        <p:blipFill>
          <a:blip r:embed="rId2"/>
          <a:srcRect/>
          <a:stretch>
            <a:fillRect/>
          </a:stretch>
        </p:blipFill>
        <p:spPr>
          <a:xfrm>
            <a:off x="304800" y="906463"/>
            <a:ext cx="8458200" cy="5951537"/>
          </a:xfrm>
          <a:noFill/>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457200" y="152400"/>
            <a:ext cx="8229600" cy="639762"/>
          </a:xfrm>
        </p:spPr>
        <p:txBody>
          <a:bodyPr/>
          <a:lstStyle/>
          <a:p>
            <a:pPr eaLnBrk="1" hangingPunct="1"/>
            <a:r>
              <a:rPr lang="en-US" sz="3200" b="1" dirty="0" smtClean="0"/>
              <a:t>Basics of spatial filtering (contd..)</a:t>
            </a:r>
          </a:p>
        </p:txBody>
      </p:sp>
      <p:sp>
        <p:nvSpPr>
          <p:cNvPr id="112643" name="Rectangle 3"/>
          <p:cNvSpPr>
            <a:spLocks noGrp="1" noChangeArrowheads="1"/>
          </p:cNvSpPr>
          <p:nvPr>
            <p:ph type="body" idx="1"/>
          </p:nvPr>
        </p:nvSpPr>
        <p:spPr>
          <a:xfrm>
            <a:off x="228600" y="762000"/>
            <a:ext cx="8839200" cy="5867400"/>
          </a:xfrm>
        </p:spPr>
        <p:txBody>
          <a:bodyPr>
            <a:normAutofit/>
          </a:bodyPr>
          <a:lstStyle/>
          <a:p>
            <a:pPr eaLnBrk="1" hangingPunct="1"/>
            <a:r>
              <a:rPr lang="en-US" sz="2400" dirty="0" smtClean="0"/>
              <a:t>The process consists of moving the filter mask from point to point in an image. </a:t>
            </a:r>
          </a:p>
          <a:p>
            <a:pPr eaLnBrk="1" hangingPunct="1"/>
            <a:endParaRPr lang="en-US" sz="2400" dirty="0" smtClean="0"/>
          </a:p>
          <a:p>
            <a:pPr eaLnBrk="1" hangingPunct="1"/>
            <a:r>
              <a:rPr lang="en-US" sz="2400" dirty="0" smtClean="0"/>
              <a:t>At each point (x, y), the </a:t>
            </a:r>
            <a:r>
              <a:rPr lang="en-US" sz="2400" i="1" dirty="0" smtClean="0"/>
              <a:t>response</a:t>
            </a:r>
            <a:r>
              <a:rPr lang="en-US" sz="2400" dirty="0" smtClean="0"/>
              <a:t> of the filter at that point is calculated using a predefined relationship. </a:t>
            </a:r>
          </a:p>
          <a:p>
            <a:pPr eaLnBrk="1" hangingPunct="1"/>
            <a:endParaRPr lang="en-US" sz="2400" dirty="0" smtClean="0"/>
          </a:p>
          <a:p>
            <a:pPr eaLnBrk="1" hangingPunct="1"/>
            <a:r>
              <a:rPr lang="en-US" sz="2400" dirty="0" smtClean="0"/>
              <a:t>For </a:t>
            </a:r>
            <a:r>
              <a:rPr lang="en-US" sz="2400" b="1" dirty="0" smtClean="0"/>
              <a:t>linear spatial filtering</a:t>
            </a:r>
            <a:r>
              <a:rPr lang="en-US" sz="2400" dirty="0" smtClean="0"/>
              <a:t>, the response is given by a </a:t>
            </a:r>
            <a:r>
              <a:rPr lang="en-US" sz="2400" b="1" dirty="0" smtClean="0"/>
              <a:t>sum of products</a:t>
            </a:r>
            <a:r>
              <a:rPr lang="en-US" sz="2400" dirty="0" smtClean="0"/>
              <a:t> of the filter coefficients and the corresponding images pixels in the area spanned by the filter mask. </a:t>
            </a:r>
          </a:p>
          <a:p>
            <a:pPr marL="0" indent="0" eaLnBrk="1" hangingPunct="1">
              <a:buNone/>
            </a:pPr>
            <a:r>
              <a:rPr lang="en-US" sz="2400" dirty="0"/>
              <a:t>	</a:t>
            </a:r>
            <a:endParaRPr lang="en-US" sz="2400" dirty="0" smtClean="0"/>
          </a:p>
          <a:p>
            <a:pPr marL="0" indent="0" eaLnBrk="1" hangingPunct="1">
              <a:buNone/>
            </a:pPr>
            <a:r>
              <a:rPr lang="en-US" sz="2400" dirty="0"/>
              <a:t>	</a:t>
            </a:r>
            <a:r>
              <a:rPr lang="en-US" sz="2400" dirty="0" smtClean="0"/>
              <a:t>i.e</a:t>
            </a:r>
            <a:r>
              <a:rPr lang="en-US" sz="2400" b="1" i="1" dirty="0" smtClean="0"/>
              <a:t>. response, R</a:t>
            </a:r>
            <a:r>
              <a:rPr lang="en-US" sz="2400" dirty="0" smtClean="0"/>
              <a:t> of linear filtering with the filter mask at a point (x, y) in the image is</a:t>
            </a:r>
          </a:p>
          <a:p>
            <a:pPr eaLnBrk="1" hangingPunct="1">
              <a:buFontTx/>
              <a:buNone/>
            </a:pPr>
            <a:r>
              <a:rPr lang="en-US" sz="2400" dirty="0" smtClean="0"/>
              <a:t>	</a:t>
            </a:r>
            <a:r>
              <a:rPr lang="en-US" sz="2400" b="1" i="1" dirty="0" smtClean="0"/>
              <a:t>R = w(-1,-1)f(x-1,y-1) +  w(-1,0)f(x-1,y)  +…+ w(1,1)f(x+1,y+1)</a:t>
            </a:r>
            <a:endParaRPr lang="en-US" sz="2400" b="1" dirty="0" smtClean="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457200" y="274638"/>
            <a:ext cx="8229600" cy="792162"/>
          </a:xfrm>
        </p:spPr>
        <p:txBody>
          <a:bodyPr/>
          <a:lstStyle/>
          <a:p>
            <a:pPr eaLnBrk="1" hangingPunct="1"/>
            <a:r>
              <a:rPr lang="en-US" sz="3200" b="1" smtClean="0"/>
              <a:t>Basics of spatial filtering(contd..)</a:t>
            </a:r>
          </a:p>
        </p:txBody>
      </p:sp>
      <p:sp>
        <p:nvSpPr>
          <p:cNvPr id="11268" name="Rectangle 3"/>
          <p:cNvSpPr>
            <a:spLocks noGrp="1" noChangeArrowheads="1"/>
          </p:cNvSpPr>
          <p:nvPr>
            <p:ph type="body" sz="half" idx="1"/>
          </p:nvPr>
        </p:nvSpPr>
        <p:spPr>
          <a:xfrm>
            <a:off x="304800" y="1219200"/>
            <a:ext cx="8610600" cy="5334000"/>
          </a:xfrm>
        </p:spPr>
        <p:txBody>
          <a:bodyPr>
            <a:normAutofit/>
          </a:bodyPr>
          <a:lstStyle/>
          <a:p>
            <a:pPr eaLnBrk="1" hangingPunct="1"/>
            <a:r>
              <a:rPr lang="en-US" sz="2400" dirty="0" smtClean="0"/>
              <a:t>In general, linear filtering of an image f of size M x N with a filter mask of size  m x n is given by the expression:</a:t>
            </a:r>
          </a:p>
          <a:p>
            <a:pPr eaLnBrk="1" hangingPunct="1"/>
            <a:endParaRPr lang="en-US" sz="2400" dirty="0" smtClean="0"/>
          </a:p>
          <a:p>
            <a:pPr eaLnBrk="1" hangingPunct="1">
              <a:buFontTx/>
              <a:buNone/>
            </a:pPr>
            <a:r>
              <a:rPr lang="en-US" sz="2400" dirty="0" smtClean="0"/>
              <a:t>                                                                                     …….. </a:t>
            </a:r>
            <a:r>
              <a:rPr lang="en-US" sz="2000" b="1" i="1" dirty="0" smtClean="0"/>
              <a:t>(3.5-1)</a:t>
            </a:r>
          </a:p>
          <a:p>
            <a:pPr eaLnBrk="1" hangingPunct="1"/>
            <a:endParaRPr lang="en-US" sz="2400" dirty="0" smtClean="0"/>
          </a:p>
          <a:p>
            <a:pPr eaLnBrk="1" hangingPunct="1">
              <a:buFontTx/>
              <a:buNone/>
            </a:pPr>
            <a:r>
              <a:rPr lang="en-US" sz="2400" dirty="0" smtClean="0"/>
              <a:t>	where a=(m-1)/2 and b=(n-1)/2. </a:t>
            </a:r>
          </a:p>
          <a:p>
            <a:pPr eaLnBrk="1" hangingPunct="1">
              <a:buFontTx/>
              <a:buNone/>
            </a:pPr>
            <a:endParaRPr lang="en-US" sz="2400" dirty="0" smtClean="0"/>
          </a:p>
          <a:p>
            <a:pPr eaLnBrk="1" hangingPunct="1"/>
            <a:r>
              <a:rPr lang="en-US" sz="2400" dirty="0" smtClean="0"/>
              <a:t>To generate a complete filtered image this equation must be applied for:</a:t>
            </a:r>
          </a:p>
          <a:p>
            <a:pPr marL="0" indent="0" eaLnBrk="1" hangingPunct="1">
              <a:buNone/>
            </a:pPr>
            <a:r>
              <a:rPr lang="en-US" sz="2400" dirty="0" smtClean="0"/>
              <a:t>		</a:t>
            </a:r>
            <a:r>
              <a:rPr lang="en-US" sz="2400" b="1" dirty="0" smtClean="0"/>
              <a:t>x= 0,1, ….., M-1	 </a:t>
            </a:r>
            <a:r>
              <a:rPr lang="en-US" sz="2400" dirty="0" smtClean="0"/>
              <a:t>and </a:t>
            </a:r>
          </a:p>
          <a:p>
            <a:pPr marL="0" indent="0" eaLnBrk="1" hangingPunct="1">
              <a:buNone/>
            </a:pPr>
            <a:r>
              <a:rPr lang="en-US" sz="2400" dirty="0"/>
              <a:t>	</a:t>
            </a:r>
            <a:r>
              <a:rPr lang="en-US" sz="2400" dirty="0" smtClean="0"/>
              <a:t>	</a:t>
            </a:r>
            <a:r>
              <a:rPr lang="en-US" sz="2400" b="1" dirty="0" smtClean="0"/>
              <a:t>y= 0,1,….,N-1</a:t>
            </a:r>
          </a:p>
          <a:p>
            <a:pPr eaLnBrk="1" hangingPunct="1"/>
            <a:endParaRPr lang="en-US" sz="2400" dirty="0" smtClean="0"/>
          </a:p>
        </p:txBody>
      </p:sp>
      <p:graphicFrame>
        <p:nvGraphicFramePr>
          <p:cNvPr id="11266" name="Object 4"/>
          <p:cNvGraphicFramePr>
            <a:graphicFrameLocks noGrp="1" noChangeAspect="1"/>
          </p:cNvGraphicFramePr>
          <p:nvPr>
            <p:ph sz="half" idx="2"/>
          </p:nvPr>
        </p:nvGraphicFramePr>
        <p:xfrm>
          <a:off x="1143000" y="2438400"/>
          <a:ext cx="4800600" cy="942975"/>
        </p:xfrm>
        <a:graphic>
          <a:graphicData uri="http://schemas.openxmlformats.org/presentationml/2006/ole">
            <mc:AlternateContent xmlns:mc="http://schemas.openxmlformats.org/markup-compatibility/2006">
              <mc:Choice xmlns:v="urn:schemas-microsoft-com:vml" Requires="v">
                <p:oleObj spid="_x0000_s101404" name="Equation" r:id="rId3" imgW="2197100" imgH="431800" progId="Equation.3">
                  <p:embed/>
                </p:oleObj>
              </mc:Choice>
              <mc:Fallback>
                <p:oleObj name="Equation" r:id="rId3" imgW="2197100" imgH="431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438400"/>
                        <a:ext cx="4800600" cy="942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457200" y="36286"/>
            <a:ext cx="8382000" cy="715962"/>
          </a:xfrm>
        </p:spPr>
        <p:txBody>
          <a:bodyPr/>
          <a:lstStyle/>
          <a:p>
            <a:pPr eaLnBrk="1" hangingPunct="1"/>
            <a:r>
              <a:rPr lang="en-US" sz="3600" b="1" dirty="0" smtClean="0"/>
              <a:t>Basics of spatial filtering (contd..)</a:t>
            </a:r>
          </a:p>
        </p:txBody>
      </p:sp>
      <p:sp>
        <p:nvSpPr>
          <p:cNvPr id="12293" name="Rectangle 3"/>
          <p:cNvSpPr>
            <a:spLocks noGrp="1" noChangeArrowheads="1"/>
          </p:cNvSpPr>
          <p:nvPr>
            <p:ph type="body" sz="half" idx="1"/>
          </p:nvPr>
        </p:nvSpPr>
        <p:spPr>
          <a:xfrm>
            <a:off x="381000" y="914400"/>
            <a:ext cx="8534400" cy="5867400"/>
          </a:xfrm>
        </p:spPr>
        <p:txBody>
          <a:bodyPr>
            <a:normAutofit/>
          </a:bodyPr>
          <a:lstStyle/>
          <a:p>
            <a:pPr algn="just" eaLnBrk="1" hangingPunct="1">
              <a:lnSpc>
                <a:spcPct val="90000"/>
              </a:lnSpc>
            </a:pPr>
            <a:r>
              <a:rPr lang="en-US" sz="2400" dirty="0" smtClean="0"/>
              <a:t>Process of linear filtering given in equation (3.5-1)is similar to frequency domain concept called convolution. Therefore the filter mask is also known as </a:t>
            </a:r>
            <a:r>
              <a:rPr lang="en-US" sz="2400" b="1" i="1" dirty="0" smtClean="0"/>
              <a:t>convolution masks</a:t>
            </a:r>
            <a:r>
              <a:rPr lang="en-US" sz="2400" dirty="0" smtClean="0"/>
              <a:t>. </a:t>
            </a:r>
          </a:p>
          <a:p>
            <a:pPr algn="just" eaLnBrk="1" hangingPunct="1">
              <a:lnSpc>
                <a:spcPct val="90000"/>
              </a:lnSpc>
            </a:pPr>
            <a:endParaRPr lang="en-US" sz="2400" dirty="0" smtClean="0"/>
          </a:p>
          <a:p>
            <a:pPr algn="just" eaLnBrk="1" hangingPunct="1">
              <a:lnSpc>
                <a:spcPct val="90000"/>
              </a:lnSpc>
            </a:pPr>
            <a:r>
              <a:rPr lang="en-US" sz="2400" b="1" i="1" dirty="0" smtClean="0"/>
              <a:t>Alternative notation:</a:t>
            </a:r>
          </a:p>
          <a:p>
            <a:pPr algn="just" eaLnBrk="1" hangingPunct="1">
              <a:lnSpc>
                <a:spcPct val="90000"/>
              </a:lnSpc>
              <a:buFontTx/>
              <a:buNone/>
            </a:pPr>
            <a:r>
              <a:rPr lang="en-US" sz="2400" dirty="0" smtClean="0"/>
              <a:t>	Let the filter mask be										The expression 3.5-1 will be then </a:t>
            </a:r>
          </a:p>
          <a:p>
            <a:pPr algn="just" eaLnBrk="1" hangingPunct="1">
              <a:lnSpc>
                <a:spcPct val="90000"/>
              </a:lnSpc>
              <a:buFontTx/>
              <a:buNone/>
            </a:pPr>
            <a:r>
              <a:rPr lang="en-US" sz="2400" dirty="0" smtClean="0"/>
              <a:t>					simplified as </a:t>
            </a:r>
          </a:p>
          <a:p>
            <a:pPr algn="just" eaLnBrk="1" hangingPunct="1">
              <a:lnSpc>
                <a:spcPct val="90000"/>
              </a:lnSpc>
              <a:buFontTx/>
              <a:buNone/>
            </a:pPr>
            <a:endParaRPr lang="en-US" sz="2400" dirty="0" smtClean="0"/>
          </a:p>
          <a:p>
            <a:pPr algn="just" eaLnBrk="1" hangingPunct="1">
              <a:lnSpc>
                <a:spcPct val="90000"/>
              </a:lnSpc>
              <a:buFontTx/>
              <a:buNone/>
            </a:pPr>
            <a:endParaRPr lang="en-US" sz="2400" dirty="0" smtClean="0"/>
          </a:p>
          <a:p>
            <a:pPr algn="just" eaLnBrk="1" hangingPunct="1">
              <a:lnSpc>
                <a:spcPct val="90000"/>
              </a:lnSpc>
              <a:buFontTx/>
              <a:buNone/>
            </a:pPr>
            <a:endParaRPr lang="en-US" sz="2400" dirty="0"/>
          </a:p>
          <a:p>
            <a:pPr algn="just" eaLnBrk="1" hangingPunct="1">
              <a:lnSpc>
                <a:spcPct val="90000"/>
              </a:lnSpc>
              <a:buFontTx/>
              <a:buNone/>
            </a:pPr>
            <a:endParaRPr lang="en-US" sz="2400" dirty="0" smtClean="0"/>
          </a:p>
          <a:p>
            <a:pPr algn="just" eaLnBrk="1" hangingPunct="1">
              <a:lnSpc>
                <a:spcPct val="90000"/>
              </a:lnSpc>
              <a:buFontTx/>
              <a:buNone/>
            </a:pPr>
            <a:r>
              <a:rPr lang="en-US" sz="2400" dirty="0" smtClean="0"/>
              <a:t>	where </a:t>
            </a:r>
            <a:r>
              <a:rPr lang="en-US" sz="2400" dirty="0" err="1" smtClean="0"/>
              <a:t>w</a:t>
            </a:r>
            <a:r>
              <a:rPr lang="en-US" sz="2400" baseline="-25000" dirty="0" err="1" smtClean="0"/>
              <a:t>i</a:t>
            </a:r>
            <a:r>
              <a:rPr lang="en-US" sz="2400" dirty="0" smtClean="0"/>
              <a:t> are the mask coefficients and </a:t>
            </a:r>
            <a:r>
              <a:rPr lang="en-US" sz="2400" dirty="0" err="1" smtClean="0"/>
              <a:t>z</a:t>
            </a:r>
            <a:r>
              <a:rPr lang="en-US" sz="2400" baseline="-25000" dirty="0" err="1" smtClean="0"/>
              <a:t>i</a:t>
            </a:r>
            <a:r>
              <a:rPr lang="en-US" sz="2400" dirty="0" smtClean="0"/>
              <a:t> are the values of image gray levels corresponding to the mask coefficients.</a:t>
            </a:r>
          </a:p>
          <a:p>
            <a:pPr algn="just" eaLnBrk="1" hangingPunct="1">
              <a:lnSpc>
                <a:spcPct val="90000"/>
              </a:lnSpc>
              <a:buFontTx/>
              <a:buNone/>
            </a:pPr>
            <a:r>
              <a:rPr lang="en-US" sz="2400" dirty="0" smtClean="0"/>
              <a:t>					</a:t>
            </a:r>
          </a:p>
        </p:txBody>
      </p:sp>
      <p:graphicFrame>
        <p:nvGraphicFramePr>
          <p:cNvPr id="12290" name="Object 7"/>
          <p:cNvGraphicFramePr>
            <a:graphicFrameLocks noGrp="1" noChangeAspect="1"/>
          </p:cNvGraphicFramePr>
          <p:nvPr>
            <p:ph sz="quarter" idx="2"/>
            <p:extLst>
              <p:ext uri="{D42A27DB-BD31-4B8C-83A1-F6EECF244321}">
                <p14:modId xmlns:p14="http://schemas.microsoft.com/office/powerpoint/2010/main" val="902692910"/>
              </p:ext>
            </p:extLst>
          </p:nvPr>
        </p:nvGraphicFramePr>
        <p:xfrm>
          <a:off x="533400" y="3200399"/>
          <a:ext cx="2971800" cy="2344903"/>
        </p:xfrm>
        <a:graphic>
          <a:graphicData uri="http://schemas.openxmlformats.org/presentationml/2006/ole">
            <mc:AlternateContent xmlns:mc="http://schemas.openxmlformats.org/markup-compatibility/2006">
              <mc:Choice xmlns:v="urn:schemas-microsoft-com:vml" Requires="v">
                <p:oleObj spid="_x0000_s102454" name="Bitmap Image" r:id="rId3" imgW="1552792" imgH="1448002" progId="PBrush">
                  <p:embed/>
                </p:oleObj>
              </mc:Choice>
              <mc:Fallback>
                <p:oleObj name="Bitmap Image" r:id="rId3" imgW="1552792" imgH="1448002" progId="PBrush">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200399"/>
                        <a:ext cx="2971800" cy="2344903"/>
                      </a:xfrm>
                      <a:prstGeom prst="rect">
                        <a:avLst/>
                      </a:prstGeom>
                      <a:noFill/>
                      <a:ln>
                        <a:noFill/>
                      </a:ln>
                      <a:effectLst/>
                      <a:extLst/>
                    </p:spPr>
                  </p:pic>
                </p:oleObj>
              </mc:Fallback>
            </mc:AlternateContent>
          </a:graphicData>
        </a:graphic>
      </p:graphicFrame>
      <p:graphicFrame>
        <p:nvGraphicFramePr>
          <p:cNvPr id="12291" name="Object 9"/>
          <p:cNvGraphicFramePr>
            <a:graphicFrameLocks noGrp="1" noChangeAspect="1"/>
          </p:cNvGraphicFramePr>
          <p:nvPr>
            <p:ph sz="quarter" idx="3"/>
          </p:nvPr>
        </p:nvGraphicFramePr>
        <p:xfrm>
          <a:off x="5562600" y="4267200"/>
          <a:ext cx="2095500" cy="858838"/>
        </p:xfrm>
        <a:graphic>
          <a:graphicData uri="http://schemas.openxmlformats.org/presentationml/2006/ole">
            <mc:AlternateContent xmlns:mc="http://schemas.openxmlformats.org/markup-compatibility/2006">
              <mc:Choice xmlns:v="urn:schemas-microsoft-com:vml" Requires="v">
                <p:oleObj spid="_x0000_s102455" name="Equation" r:id="rId5" imgW="1054100" imgH="431800" progId="Equation.3">
                  <p:embed/>
                </p:oleObj>
              </mc:Choice>
              <mc:Fallback>
                <p:oleObj name="Equation" r:id="rId5" imgW="1054100" imgH="4318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4267200"/>
                        <a:ext cx="2095500"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457200" y="274638"/>
            <a:ext cx="8382000" cy="487362"/>
          </a:xfrm>
        </p:spPr>
        <p:txBody>
          <a:bodyPr>
            <a:normAutofit fontScale="90000"/>
          </a:bodyPr>
          <a:lstStyle/>
          <a:p>
            <a:pPr eaLnBrk="1" hangingPunct="1"/>
            <a:r>
              <a:rPr lang="en-US" sz="3600" b="1" smtClean="0"/>
              <a:t>Basics of spatial filtering (contd..)	</a:t>
            </a:r>
          </a:p>
        </p:txBody>
      </p:sp>
      <p:sp>
        <p:nvSpPr>
          <p:cNvPr id="113667" name="Rectangle 3"/>
          <p:cNvSpPr>
            <a:spLocks noGrp="1" noChangeArrowheads="1"/>
          </p:cNvSpPr>
          <p:nvPr>
            <p:ph type="body" idx="1"/>
          </p:nvPr>
        </p:nvSpPr>
        <p:spPr>
          <a:xfrm>
            <a:off x="381000" y="1143000"/>
            <a:ext cx="8458200" cy="5410200"/>
          </a:xfrm>
        </p:spPr>
        <p:txBody>
          <a:bodyPr/>
          <a:lstStyle/>
          <a:p>
            <a:pPr algn="just" eaLnBrk="1" hangingPunct="1"/>
            <a:r>
              <a:rPr lang="en-US" sz="2400" smtClean="0"/>
              <a:t>Consider a square mask of size n x n. At least one edge of such mask will coincide with the border of the image when center of the mask is at distance of (n-1)/2 pixels away from the border</a:t>
            </a:r>
          </a:p>
          <a:p>
            <a:pPr algn="just" eaLnBrk="1" hangingPunct="1"/>
            <a:endParaRPr lang="en-US" sz="2400" smtClean="0"/>
          </a:p>
          <a:p>
            <a:pPr algn="just" eaLnBrk="1" hangingPunct="1"/>
            <a:r>
              <a:rPr lang="en-US" sz="2400" smtClean="0"/>
              <a:t>If the center of the mask moves closer to the border, then one or more rows or columns of the mask is located outside the image plane.</a:t>
            </a:r>
          </a:p>
          <a:p>
            <a:pPr algn="just" eaLnBrk="1" hangingPunct="1"/>
            <a:endParaRPr lang="en-US" sz="2400" smtClean="0"/>
          </a:p>
          <a:p>
            <a:pPr algn="just" eaLnBrk="1" hangingPunct="1"/>
            <a:r>
              <a:rPr lang="en-US" sz="2400" smtClean="0"/>
              <a:t>One way to obtain filtered image, ignore border pixels:</a:t>
            </a:r>
          </a:p>
          <a:p>
            <a:pPr lvl="1" algn="just" eaLnBrk="1" hangingPunct="1"/>
            <a:r>
              <a:rPr lang="en-US" sz="2400" smtClean="0"/>
              <a:t>limit the excursion of the mask to be at distance no less that (n-1)/2 pixels from the border. (</a:t>
            </a:r>
            <a:r>
              <a:rPr lang="en-US" sz="2400" b="1" i="1" smtClean="0"/>
              <a:t>resultant filtered image will be smaller</a:t>
            </a:r>
            <a:r>
              <a:rPr lang="en-US" sz="2400" smtClean="0"/>
              <a:t>)</a:t>
            </a:r>
          </a:p>
          <a:p>
            <a:pPr algn="just" eaLnBrk="1" hangingPunct="1">
              <a:buFontTx/>
              <a:buNone/>
            </a:pPr>
            <a:endParaRPr lang="en-US" sz="2800" smtClean="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457200" y="274638"/>
            <a:ext cx="8382000" cy="487362"/>
          </a:xfrm>
        </p:spPr>
        <p:txBody>
          <a:bodyPr>
            <a:normAutofit fontScale="90000"/>
          </a:bodyPr>
          <a:lstStyle/>
          <a:p>
            <a:pPr eaLnBrk="1" hangingPunct="1"/>
            <a:r>
              <a:rPr lang="en-US" sz="3200" b="1" smtClean="0"/>
              <a:t>Basics of spatial filtering (contd..)	</a:t>
            </a:r>
          </a:p>
        </p:txBody>
      </p:sp>
      <p:sp>
        <p:nvSpPr>
          <p:cNvPr id="114691" name="Rectangle 3"/>
          <p:cNvSpPr>
            <a:spLocks noGrp="1" noChangeArrowheads="1"/>
          </p:cNvSpPr>
          <p:nvPr>
            <p:ph type="body" idx="1"/>
          </p:nvPr>
        </p:nvSpPr>
        <p:spPr>
          <a:xfrm>
            <a:off x="381000" y="1143000"/>
            <a:ext cx="8534400" cy="5410200"/>
          </a:xfrm>
        </p:spPr>
        <p:txBody>
          <a:bodyPr/>
          <a:lstStyle/>
          <a:p>
            <a:pPr algn="just" eaLnBrk="1" hangingPunct="1">
              <a:lnSpc>
                <a:spcPct val="80000"/>
              </a:lnSpc>
            </a:pPr>
            <a:r>
              <a:rPr lang="en-US" sz="2300" smtClean="0"/>
              <a:t>Other methods to process the border of an image plane several methods are used</a:t>
            </a:r>
          </a:p>
          <a:p>
            <a:pPr lvl="1" algn="just" eaLnBrk="1" hangingPunct="1">
              <a:lnSpc>
                <a:spcPct val="80000"/>
              </a:lnSpc>
              <a:buFontTx/>
              <a:buNone/>
            </a:pPr>
            <a:endParaRPr lang="en-US" sz="2300" smtClean="0"/>
          </a:p>
          <a:p>
            <a:pPr lvl="1" algn="just" eaLnBrk="1" hangingPunct="1">
              <a:lnSpc>
                <a:spcPct val="80000"/>
              </a:lnSpc>
            </a:pPr>
            <a:r>
              <a:rPr lang="en-US" sz="2300" smtClean="0"/>
              <a:t>Filter all the pixels only with the section of mask that is fully contained. (</a:t>
            </a:r>
            <a:r>
              <a:rPr lang="en-US" sz="2300" b="1" i="1" smtClean="0"/>
              <a:t>resultant filtered image will be of same size, but border pixels are processed with partial filters</a:t>
            </a:r>
            <a:r>
              <a:rPr lang="en-US" sz="2300" smtClean="0"/>
              <a:t>)</a:t>
            </a:r>
          </a:p>
          <a:p>
            <a:pPr lvl="1" algn="just" eaLnBrk="1" hangingPunct="1">
              <a:lnSpc>
                <a:spcPct val="80000"/>
              </a:lnSpc>
            </a:pPr>
            <a:endParaRPr lang="en-US" sz="2300" smtClean="0"/>
          </a:p>
          <a:p>
            <a:pPr lvl="1" algn="just" eaLnBrk="1" hangingPunct="1">
              <a:lnSpc>
                <a:spcPct val="80000"/>
              </a:lnSpc>
            </a:pPr>
            <a:r>
              <a:rPr lang="en-US" sz="2300" smtClean="0"/>
              <a:t>“padding” the image by adding rows and columns of 0’s, or padding by replicating rows or columns. The padding is then stripped off at the end of the process. (</a:t>
            </a:r>
            <a:r>
              <a:rPr lang="en-US" sz="2300" b="1" i="1" smtClean="0"/>
              <a:t>resultant filtered image will be of same size, but will have an effect near the border </a:t>
            </a:r>
            <a:r>
              <a:rPr lang="en-US" sz="2300" smtClean="0"/>
              <a:t>)</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73762"/>
          </a:xfrm>
        </p:spPr>
        <p:txBody>
          <a:bodyPr/>
          <a:lstStyle/>
          <a:p>
            <a:pPr>
              <a:lnSpc>
                <a:spcPct val="150000"/>
              </a:lnSpc>
            </a:pPr>
            <a:r>
              <a:rPr lang="en-US" b="1" dirty="0" smtClean="0"/>
              <a:t>IMAGE ENHANCEMENT </a:t>
            </a:r>
            <a:br>
              <a:rPr lang="en-US" b="1" dirty="0" smtClean="0"/>
            </a:br>
            <a:r>
              <a:rPr lang="en-US" b="1" dirty="0" smtClean="0"/>
              <a:t>USING</a:t>
            </a:r>
            <a:br>
              <a:rPr lang="en-US" b="1" dirty="0" smtClean="0"/>
            </a:br>
            <a:r>
              <a:rPr lang="en-US" b="1" dirty="0" smtClean="0"/>
              <a:t>SPATIAL FILTERING</a:t>
            </a:r>
            <a:br>
              <a:rPr lang="en-US" b="1" dirty="0" smtClean="0"/>
            </a:br>
            <a:r>
              <a:rPr lang="en-US" b="1" dirty="0" smtClean="0"/>
              <a:t>(</a:t>
            </a:r>
            <a:r>
              <a:rPr lang="en-US" b="1" i="1" dirty="0" smtClean="0"/>
              <a:t>Smoothing  Operation</a:t>
            </a:r>
            <a:r>
              <a:rPr lang="en-US" b="1" dirty="0" smtClean="0"/>
              <a:t>)</a:t>
            </a:r>
            <a:br>
              <a:rPr lang="en-US" b="1" dirty="0" smtClean="0"/>
            </a:br>
            <a:endParaRPr lang="en-US" b="1"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457200" y="274638"/>
            <a:ext cx="8458200" cy="487362"/>
          </a:xfrm>
        </p:spPr>
        <p:txBody>
          <a:bodyPr>
            <a:normAutofit fontScale="90000"/>
          </a:bodyPr>
          <a:lstStyle/>
          <a:p>
            <a:pPr eaLnBrk="1" hangingPunct="1"/>
            <a:r>
              <a:rPr lang="en-US" sz="4000" dirty="0" smtClean="0"/>
              <a:t>Smoothing Spatial Filter</a:t>
            </a:r>
          </a:p>
        </p:txBody>
      </p:sp>
      <p:sp>
        <p:nvSpPr>
          <p:cNvPr id="115715" name="Rectangle 3"/>
          <p:cNvSpPr>
            <a:spLocks noGrp="1" noChangeArrowheads="1"/>
          </p:cNvSpPr>
          <p:nvPr>
            <p:ph type="body" idx="1"/>
          </p:nvPr>
        </p:nvSpPr>
        <p:spPr>
          <a:xfrm>
            <a:off x="457200" y="990600"/>
            <a:ext cx="8458200" cy="5486400"/>
          </a:xfrm>
        </p:spPr>
        <p:txBody>
          <a:bodyPr/>
          <a:lstStyle/>
          <a:p>
            <a:pPr algn="just" eaLnBrk="1" hangingPunct="1">
              <a:lnSpc>
                <a:spcPct val="90000"/>
              </a:lnSpc>
            </a:pPr>
            <a:r>
              <a:rPr lang="en-US" sz="2400" dirty="0" smtClean="0"/>
              <a:t>Smoothing filters are used for </a:t>
            </a:r>
            <a:r>
              <a:rPr lang="en-US" sz="2400" b="1" dirty="0" smtClean="0"/>
              <a:t>blurring</a:t>
            </a:r>
            <a:r>
              <a:rPr lang="en-US" sz="2400" dirty="0" smtClean="0"/>
              <a:t> and </a:t>
            </a:r>
            <a:r>
              <a:rPr lang="en-US" sz="2400" b="1" dirty="0" smtClean="0"/>
              <a:t>noise reduction</a:t>
            </a:r>
            <a:r>
              <a:rPr lang="en-US" sz="2400" dirty="0" smtClean="0"/>
              <a:t>.</a:t>
            </a:r>
          </a:p>
          <a:p>
            <a:pPr algn="just" eaLnBrk="1" hangingPunct="1">
              <a:lnSpc>
                <a:spcPct val="90000"/>
              </a:lnSpc>
            </a:pPr>
            <a:r>
              <a:rPr lang="en-US" sz="2400" dirty="0" smtClean="0"/>
              <a:t>Blurring is used in preprocessing steps, to remove small details from an image prior to object extraction and to bridge small gaps in lines or curves.</a:t>
            </a:r>
          </a:p>
          <a:p>
            <a:pPr algn="just" eaLnBrk="1" hangingPunct="1">
              <a:lnSpc>
                <a:spcPct val="90000"/>
              </a:lnSpc>
            </a:pPr>
            <a:endParaRPr lang="en-US" sz="2400" dirty="0" smtClean="0"/>
          </a:p>
          <a:p>
            <a:pPr algn="just" eaLnBrk="1" hangingPunct="1">
              <a:lnSpc>
                <a:spcPct val="90000"/>
              </a:lnSpc>
            </a:pPr>
            <a:r>
              <a:rPr lang="en-US" sz="2400" b="1" i="1" dirty="0" smtClean="0"/>
              <a:t>Smoothening linear (Mean) filters:</a:t>
            </a:r>
          </a:p>
          <a:p>
            <a:pPr algn="just" eaLnBrk="1" hangingPunct="1">
              <a:lnSpc>
                <a:spcPct val="90000"/>
              </a:lnSpc>
              <a:buFontTx/>
              <a:buNone/>
            </a:pPr>
            <a:r>
              <a:rPr lang="en-US" sz="2400" dirty="0" smtClean="0"/>
              <a:t>	The output (response) of a smoothing linear spatial filter is simply the average of the pixels contained in the neighborhood of the filter mask.</a:t>
            </a:r>
          </a:p>
          <a:p>
            <a:pPr algn="just" eaLnBrk="1" hangingPunct="1">
              <a:lnSpc>
                <a:spcPct val="90000"/>
              </a:lnSpc>
              <a:buFontTx/>
              <a:buNone/>
            </a:pPr>
            <a:endParaRPr lang="en-US" sz="2400" dirty="0" smtClean="0"/>
          </a:p>
          <a:p>
            <a:pPr algn="just" eaLnBrk="1" hangingPunct="1">
              <a:lnSpc>
                <a:spcPct val="90000"/>
              </a:lnSpc>
            </a:pPr>
            <a:r>
              <a:rPr lang="en-US" sz="2400" b="1" i="1" dirty="0" smtClean="0"/>
              <a:t>Smoothening Non-Linear (Order statistics) filters:</a:t>
            </a:r>
          </a:p>
          <a:p>
            <a:pPr algn="just" eaLnBrk="1" hangingPunct="1">
              <a:lnSpc>
                <a:spcPct val="90000"/>
              </a:lnSpc>
              <a:buFontTx/>
              <a:buNone/>
            </a:pPr>
            <a:r>
              <a:rPr lang="en-US" sz="2400" dirty="0" smtClean="0"/>
              <a:t>	The output (response) is based on the ordering (ranking) the pixels contained in the image area encompassed by the filter.</a:t>
            </a:r>
            <a:endParaRPr lang="en-US" dirty="0" smtClean="0"/>
          </a:p>
          <a:p>
            <a:pPr lvl="1" algn="just" eaLnBrk="1" hangingPunct="1">
              <a:lnSpc>
                <a:spcPct val="90000"/>
              </a:lnSpc>
              <a:buFontTx/>
              <a:buNone/>
            </a:pPr>
            <a:endParaRPr lang="en-US" dirty="0" smtClean="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457200" y="274638"/>
            <a:ext cx="8458200" cy="487362"/>
          </a:xfrm>
        </p:spPr>
        <p:txBody>
          <a:bodyPr>
            <a:normAutofit fontScale="90000"/>
          </a:bodyPr>
          <a:lstStyle/>
          <a:p>
            <a:pPr eaLnBrk="1" hangingPunct="1"/>
            <a:r>
              <a:rPr lang="en-US" sz="4000" smtClean="0"/>
              <a:t>Types of Spatial Filter</a:t>
            </a:r>
          </a:p>
        </p:txBody>
      </p:sp>
      <p:sp>
        <p:nvSpPr>
          <p:cNvPr id="119811" name="Rectangle 3"/>
          <p:cNvSpPr>
            <a:spLocks noGrp="1" noChangeArrowheads="1"/>
          </p:cNvSpPr>
          <p:nvPr>
            <p:ph type="body" idx="1"/>
          </p:nvPr>
        </p:nvSpPr>
        <p:spPr>
          <a:xfrm>
            <a:off x="457200" y="990600"/>
            <a:ext cx="8458200" cy="5486400"/>
          </a:xfrm>
        </p:spPr>
        <p:txBody>
          <a:bodyPr/>
          <a:lstStyle/>
          <a:p>
            <a:pPr eaLnBrk="1" hangingPunct="1">
              <a:lnSpc>
                <a:spcPct val="80000"/>
              </a:lnSpc>
            </a:pPr>
            <a:r>
              <a:rPr lang="en-US" sz="2400" b="1" i="1" smtClean="0"/>
              <a:t>Smoothening linear (Mean) filters:</a:t>
            </a:r>
          </a:p>
          <a:p>
            <a:pPr lvl="1" eaLnBrk="1" hangingPunct="1">
              <a:lnSpc>
                <a:spcPct val="80000"/>
              </a:lnSpc>
            </a:pPr>
            <a:r>
              <a:rPr lang="en-US" sz="2400" smtClean="0"/>
              <a:t>Simple Mean</a:t>
            </a:r>
          </a:p>
          <a:p>
            <a:pPr lvl="1" eaLnBrk="1" hangingPunct="1">
              <a:lnSpc>
                <a:spcPct val="80000"/>
              </a:lnSpc>
            </a:pPr>
            <a:r>
              <a:rPr lang="en-US" sz="2400" smtClean="0"/>
              <a:t>Geometric Mean</a:t>
            </a:r>
          </a:p>
          <a:p>
            <a:pPr lvl="1" eaLnBrk="1" hangingPunct="1">
              <a:lnSpc>
                <a:spcPct val="80000"/>
              </a:lnSpc>
            </a:pPr>
            <a:r>
              <a:rPr lang="en-US" sz="2400" smtClean="0"/>
              <a:t>Harmonic Mean</a:t>
            </a:r>
          </a:p>
          <a:p>
            <a:pPr lvl="1" eaLnBrk="1" hangingPunct="1">
              <a:lnSpc>
                <a:spcPct val="80000"/>
              </a:lnSpc>
            </a:pPr>
            <a:r>
              <a:rPr lang="en-US" sz="2400" smtClean="0"/>
              <a:t>Contra-harmonic Mean</a:t>
            </a:r>
          </a:p>
          <a:p>
            <a:pPr lvl="1" eaLnBrk="1" hangingPunct="1">
              <a:lnSpc>
                <a:spcPct val="80000"/>
              </a:lnSpc>
            </a:pPr>
            <a:r>
              <a:rPr lang="en-US" sz="2400" smtClean="0"/>
              <a:t>Weighted Mean</a:t>
            </a:r>
          </a:p>
          <a:p>
            <a:pPr lvl="1" eaLnBrk="1" hangingPunct="1">
              <a:lnSpc>
                <a:spcPct val="80000"/>
              </a:lnSpc>
            </a:pPr>
            <a:endParaRPr lang="en-US" sz="2400" smtClean="0"/>
          </a:p>
          <a:p>
            <a:pPr eaLnBrk="1" hangingPunct="1">
              <a:lnSpc>
                <a:spcPct val="80000"/>
              </a:lnSpc>
            </a:pPr>
            <a:r>
              <a:rPr lang="en-US" sz="2400" b="1" i="1" smtClean="0"/>
              <a:t>Smoothening Non-Linear (Order statistics) filters:</a:t>
            </a:r>
          </a:p>
          <a:p>
            <a:pPr lvl="1" eaLnBrk="1" hangingPunct="1">
              <a:lnSpc>
                <a:spcPct val="80000"/>
              </a:lnSpc>
            </a:pPr>
            <a:r>
              <a:rPr lang="en-US" sz="2400" smtClean="0"/>
              <a:t>Median Filter</a:t>
            </a:r>
          </a:p>
          <a:p>
            <a:pPr lvl="1" eaLnBrk="1" hangingPunct="1">
              <a:lnSpc>
                <a:spcPct val="80000"/>
              </a:lnSpc>
            </a:pPr>
            <a:r>
              <a:rPr lang="en-US" sz="2400" smtClean="0"/>
              <a:t>Max Filter</a:t>
            </a:r>
          </a:p>
          <a:p>
            <a:pPr lvl="1" eaLnBrk="1" hangingPunct="1">
              <a:lnSpc>
                <a:spcPct val="80000"/>
              </a:lnSpc>
            </a:pPr>
            <a:r>
              <a:rPr lang="en-US" sz="2400" smtClean="0"/>
              <a:t>Min Filter</a:t>
            </a:r>
          </a:p>
          <a:p>
            <a:pPr lvl="1" eaLnBrk="1" hangingPunct="1">
              <a:lnSpc>
                <a:spcPct val="80000"/>
              </a:lnSpc>
            </a:pPr>
            <a:r>
              <a:rPr lang="en-US" sz="2400" smtClean="0"/>
              <a:t>Mid Point Filter</a:t>
            </a:r>
          </a:p>
          <a:p>
            <a:pPr lvl="1" eaLnBrk="1" hangingPunct="1">
              <a:lnSpc>
                <a:spcPct val="80000"/>
              </a:lnSpc>
            </a:pPr>
            <a:r>
              <a:rPr lang="en-US" sz="2400" smtClean="0"/>
              <a:t>Alpha-trimmed Filter</a:t>
            </a:r>
          </a:p>
          <a:p>
            <a:pPr lvl="1" eaLnBrk="1" hangingPunct="1">
              <a:lnSpc>
                <a:spcPct val="80000"/>
              </a:lnSpc>
            </a:pPr>
            <a:endParaRPr lang="en-US" sz="2400" smtClean="0"/>
          </a:p>
          <a:p>
            <a:pPr eaLnBrk="1" hangingPunct="1">
              <a:lnSpc>
                <a:spcPct val="80000"/>
              </a:lnSpc>
              <a:buFontTx/>
              <a:buNone/>
            </a:pPr>
            <a:r>
              <a:rPr lang="en-US" sz="2000" smtClean="0"/>
              <a:t>	</a:t>
            </a:r>
          </a:p>
          <a:p>
            <a:pPr lvl="1" eaLnBrk="1" hangingPunct="1">
              <a:lnSpc>
                <a:spcPct val="80000"/>
              </a:lnSpc>
              <a:buFontTx/>
              <a:buNone/>
            </a:pPr>
            <a:endParaRPr lang="en-US" sz="1800" smtClean="0"/>
          </a:p>
          <a:p>
            <a:pPr lvl="1" eaLnBrk="1" hangingPunct="1">
              <a:lnSpc>
                <a:spcPct val="80000"/>
              </a:lnSpc>
              <a:buFontTx/>
              <a:buNone/>
            </a:pPr>
            <a:endParaRPr lang="en-US" sz="1800" smtClean="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normAutofit fontScale="90000"/>
          </a:bodyPr>
          <a:lstStyle/>
          <a:p>
            <a:pPr eaLnBrk="1" hangingPunct="1"/>
            <a:r>
              <a:rPr lang="en-US" sz="3200" b="1" smtClean="0"/>
              <a:t>Mean Filters</a:t>
            </a:r>
            <a:r>
              <a:rPr lang="en-US" sz="4000" smtClean="0"/>
              <a:t/>
            </a:r>
            <a:br>
              <a:rPr lang="en-US" sz="4000" smtClean="0"/>
            </a:br>
            <a:endParaRPr lang="en-US" sz="4000" smtClean="0"/>
          </a:p>
        </p:txBody>
      </p:sp>
      <p:sp>
        <p:nvSpPr>
          <p:cNvPr id="19460" name="Rectangle 3"/>
          <p:cNvSpPr>
            <a:spLocks noGrp="1" noChangeArrowheads="1"/>
          </p:cNvSpPr>
          <p:nvPr>
            <p:ph type="body" sz="half" idx="1"/>
          </p:nvPr>
        </p:nvSpPr>
        <p:spPr>
          <a:xfrm>
            <a:off x="457200" y="1143000"/>
            <a:ext cx="8305800" cy="4983163"/>
          </a:xfrm>
        </p:spPr>
        <p:txBody>
          <a:bodyPr/>
          <a:lstStyle/>
          <a:p>
            <a:pPr algn="just" eaLnBrk="1" hangingPunct="1"/>
            <a:r>
              <a:rPr lang="en-US" sz="2400" b="1" smtClean="0"/>
              <a:t>Arithmetic mean:</a:t>
            </a:r>
          </a:p>
          <a:p>
            <a:pPr algn="just" eaLnBrk="1" hangingPunct="1">
              <a:buFontTx/>
              <a:buNone/>
            </a:pPr>
            <a:r>
              <a:rPr lang="en-US" sz="2400" smtClean="0"/>
              <a:t>	Let S</a:t>
            </a:r>
            <a:r>
              <a:rPr lang="en-US" sz="2400" baseline="-25000" smtClean="0"/>
              <a:t>xy</a:t>
            </a:r>
            <a:r>
              <a:rPr lang="en-US" sz="2400" smtClean="0"/>
              <a:t> represents the set of coordinates in rectangular sub image window of size m x n, centered at point (x, y). The pixel value of the processed image g(x, y) at any point (x, y) is simply the arithmetic mean computed using the pixels in the region define by S</a:t>
            </a:r>
            <a:r>
              <a:rPr lang="en-US" sz="2400" baseline="-25000" smtClean="0"/>
              <a:t>xy</a:t>
            </a:r>
            <a:r>
              <a:rPr lang="en-US" sz="2400" smtClean="0"/>
              <a:t>.</a:t>
            </a:r>
          </a:p>
          <a:p>
            <a:pPr algn="just" eaLnBrk="1" hangingPunct="1">
              <a:buFontTx/>
              <a:buNone/>
            </a:pPr>
            <a:endParaRPr lang="en-US" sz="2400" smtClean="0"/>
          </a:p>
        </p:txBody>
      </p:sp>
      <p:graphicFrame>
        <p:nvGraphicFramePr>
          <p:cNvPr id="19458" name="Object 4"/>
          <p:cNvGraphicFramePr>
            <a:graphicFrameLocks noGrp="1" noChangeAspect="1"/>
          </p:cNvGraphicFramePr>
          <p:nvPr>
            <p:ph sz="quarter" idx="2"/>
          </p:nvPr>
        </p:nvGraphicFramePr>
        <p:xfrm>
          <a:off x="990600" y="4038600"/>
          <a:ext cx="3886200" cy="1228725"/>
        </p:xfrm>
        <a:graphic>
          <a:graphicData uri="http://schemas.openxmlformats.org/presentationml/2006/ole">
            <mc:AlternateContent xmlns:mc="http://schemas.openxmlformats.org/markup-compatibility/2006">
              <mc:Choice xmlns:v="urn:schemas-microsoft-com:vml" Requires="v">
                <p:oleObj spid="_x0000_s109596" name="Equation" r:id="rId3" imgW="1485900" imgH="469900" progId="Equation.3">
                  <p:embed/>
                </p:oleObj>
              </mc:Choice>
              <mc:Fallback>
                <p:oleObj name="Equation" r:id="rId3" imgW="1485900" imgH="469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038600"/>
                        <a:ext cx="3886200" cy="1228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3349" name="Group 5"/>
          <p:cNvGraphicFramePr>
            <a:graphicFrameLocks noGrp="1"/>
          </p:cNvGraphicFramePr>
          <p:nvPr>
            <p:ph sz="quarter" idx="3"/>
          </p:nvPr>
        </p:nvGraphicFramePr>
        <p:xfrm>
          <a:off x="6096000" y="3810000"/>
          <a:ext cx="2133600" cy="1554426"/>
        </p:xfrm>
        <a:graphic>
          <a:graphicData uri="http://schemas.openxmlformats.org/drawingml/2006/table">
            <a:tbl>
              <a:tblPr/>
              <a:tblGrid>
                <a:gridCol w="711200"/>
                <a:gridCol w="711200"/>
                <a:gridCol w="711200"/>
              </a:tblGrid>
              <a:tr h="5180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1/9</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1/9</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1/9</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0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1/9</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1/9</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1/9</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0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1/9</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1/9</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1/9</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9479" name="Text Box 23"/>
          <p:cNvSpPr txBox="1">
            <a:spLocks noChangeArrowheads="1"/>
          </p:cNvSpPr>
          <p:nvPr/>
        </p:nvSpPr>
        <p:spPr bwMode="auto">
          <a:xfrm>
            <a:off x="5943600" y="5638800"/>
            <a:ext cx="3810000" cy="366713"/>
          </a:xfrm>
          <a:prstGeom prst="rect">
            <a:avLst/>
          </a:prstGeom>
          <a:noFill/>
          <a:ln w="9525">
            <a:noFill/>
            <a:miter lim="800000"/>
            <a:headEnd/>
            <a:tailEnd/>
          </a:ln>
        </p:spPr>
        <p:txBody>
          <a:bodyPr>
            <a:spAutoFit/>
          </a:bodyPr>
          <a:lstStyle/>
          <a:p>
            <a:pPr>
              <a:spcBef>
                <a:spcPct val="50000"/>
              </a:spcBef>
            </a:pPr>
            <a:r>
              <a:rPr lang="en-US" i="1"/>
              <a:t>3 x 3 convolution mask</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562600" y="5943600"/>
            <a:ext cx="3276600" cy="563563"/>
          </a:xfrm>
        </p:spPr>
        <p:txBody>
          <a:bodyPr/>
          <a:lstStyle/>
          <a:p>
            <a:pPr algn="l" eaLnBrk="1" hangingPunct="1"/>
            <a:r>
              <a:rPr lang="en-US" sz="1400" smtClean="0"/>
              <a:t>3 x 3 neighborhood about a point (x, y) in an image</a:t>
            </a:r>
          </a:p>
        </p:txBody>
      </p:sp>
      <p:sp>
        <p:nvSpPr>
          <p:cNvPr id="44035" name="Rectangle 23"/>
          <p:cNvSpPr>
            <a:spLocks noGrp="1" noChangeArrowheads="1"/>
          </p:cNvSpPr>
          <p:nvPr>
            <p:ph type="body" sz="half" idx="1"/>
          </p:nvPr>
        </p:nvSpPr>
        <p:spPr>
          <a:xfrm>
            <a:off x="228600" y="1524000"/>
            <a:ext cx="3810000" cy="4525963"/>
          </a:xfrm>
        </p:spPr>
        <p:txBody>
          <a:bodyPr/>
          <a:lstStyle/>
          <a:p>
            <a:pPr algn="just" eaLnBrk="1" hangingPunct="1"/>
            <a:r>
              <a:rPr lang="en-US" sz="2000" smtClean="0"/>
              <a:t>The center of the sub-image is moved from pixel to pixel starting at top left corner.</a:t>
            </a:r>
          </a:p>
          <a:p>
            <a:pPr algn="just" eaLnBrk="1" hangingPunct="1"/>
            <a:endParaRPr lang="en-US" sz="2000" smtClean="0"/>
          </a:p>
          <a:p>
            <a:pPr algn="just" eaLnBrk="1" hangingPunct="1"/>
            <a:r>
              <a:rPr lang="en-US" sz="2000" smtClean="0"/>
              <a:t>The operator T is applied at each location (x, y) to yield the output g, at that location. </a:t>
            </a:r>
          </a:p>
          <a:p>
            <a:pPr algn="just" eaLnBrk="1" hangingPunct="1"/>
            <a:endParaRPr lang="en-US" sz="2000" smtClean="0"/>
          </a:p>
          <a:p>
            <a:pPr algn="just" eaLnBrk="1" hangingPunct="1"/>
            <a:r>
              <a:rPr lang="en-US" sz="2000" smtClean="0"/>
              <a:t>The process utilizes only the pixels in the area of the images spanned by the neighborhood</a:t>
            </a:r>
          </a:p>
          <a:p>
            <a:pPr eaLnBrk="1" hangingPunct="1"/>
            <a:endParaRPr lang="en-US" sz="2000" smtClean="0"/>
          </a:p>
        </p:txBody>
      </p:sp>
      <p:sp>
        <p:nvSpPr>
          <p:cNvPr id="44036" name="Line 5"/>
          <p:cNvSpPr>
            <a:spLocks noChangeShapeType="1"/>
          </p:cNvSpPr>
          <p:nvPr/>
        </p:nvSpPr>
        <p:spPr bwMode="auto">
          <a:xfrm>
            <a:off x="5467350" y="2571750"/>
            <a:ext cx="3124200" cy="0"/>
          </a:xfrm>
          <a:prstGeom prst="line">
            <a:avLst/>
          </a:prstGeom>
          <a:noFill/>
          <a:ln w="9525">
            <a:solidFill>
              <a:schemeClr val="tx1"/>
            </a:solidFill>
            <a:round/>
            <a:headEnd/>
            <a:tailEnd type="triangle" w="med" len="med"/>
          </a:ln>
        </p:spPr>
        <p:txBody>
          <a:bodyPr/>
          <a:lstStyle/>
          <a:p>
            <a:endParaRPr lang="en-US"/>
          </a:p>
        </p:txBody>
      </p:sp>
      <p:sp>
        <p:nvSpPr>
          <p:cNvPr id="44037" name="Line 6"/>
          <p:cNvSpPr>
            <a:spLocks noChangeShapeType="1"/>
          </p:cNvSpPr>
          <p:nvPr/>
        </p:nvSpPr>
        <p:spPr bwMode="auto">
          <a:xfrm>
            <a:off x="5467350" y="2571750"/>
            <a:ext cx="0" cy="2895600"/>
          </a:xfrm>
          <a:prstGeom prst="line">
            <a:avLst/>
          </a:prstGeom>
          <a:noFill/>
          <a:ln w="9525">
            <a:solidFill>
              <a:schemeClr val="tx1"/>
            </a:solidFill>
            <a:round/>
            <a:headEnd/>
            <a:tailEnd type="triangle" w="med" len="med"/>
          </a:ln>
        </p:spPr>
        <p:txBody>
          <a:bodyPr/>
          <a:lstStyle/>
          <a:p>
            <a:endParaRPr lang="en-US"/>
          </a:p>
        </p:txBody>
      </p:sp>
      <p:sp>
        <p:nvSpPr>
          <p:cNvPr id="44038" name="Line 7"/>
          <p:cNvSpPr>
            <a:spLocks noChangeShapeType="1"/>
          </p:cNvSpPr>
          <p:nvPr/>
        </p:nvSpPr>
        <p:spPr bwMode="auto">
          <a:xfrm>
            <a:off x="5467350" y="4324350"/>
            <a:ext cx="1828800" cy="0"/>
          </a:xfrm>
          <a:prstGeom prst="line">
            <a:avLst/>
          </a:prstGeom>
          <a:noFill/>
          <a:ln w="9525">
            <a:solidFill>
              <a:schemeClr val="tx1"/>
            </a:solidFill>
            <a:round/>
            <a:headEnd/>
            <a:tailEnd/>
          </a:ln>
        </p:spPr>
        <p:txBody>
          <a:bodyPr/>
          <a:lstStyle/>
          <a:p>
            <a:endParaRPr lang="en-US"/>
          </a:p>
        </p:txBody>
      </p:sp>
      <p:sp>
        <p:nvSpPr>
          <p:cNvPr id="44039" name="Line 8"/>
          <p:cNvSpPr>
            <a:spLocks noChangeShapeType="1"/>
          </p:cNvSpPr>
          <p:nvPr/>
        </p:nvSpPr>
        <p:spPr bwMode="auto">
          <a:xfrm flipV="1">
            <a:off x="7315200" y="2590800"/>
            <a:ext cx="0" cy="1752600"/>
          </a:xfrm>
          <a:prstGeom prst="line">
            <a:avLst/>
          </a:prstGeom>
          <a:noFill/>
          <a:ln w="9525">
            <a:solidFill>
              <a:schemeClr val="tx1"/>
            </a:solidFill>
            <a:round/>
            <a:headEnd/>
            <a:tailEnd/>
          </a:ln>
        </p:spPr>
        <p:txBody>
          <a:bodyPr/>
          <a:lstStyle/>
          <a:p>
            <a:endParaRPr lang="en-US"/>
          </a:p>
        </p:txBody>
      </p:sp>
      <p:sp>
        <p:nvSpPr>
          <p:cNvPr id="44040" name="Text Box 9"/>
          <p:cNvSpPr txBox="1">
            <a:spLocks noChangeArrowheads="1"/>
          </p:cNvSpPr>
          <p:nvPr/>
        </p:nvSpPr>
        <p:spPr bwMode="auto">
          <a:xfrm>
            <a:off x="5562600" y="3886200"/>
            <a:ext cx="1524000" cy="304800"/>
          </a:xfrm>
          <a:prstGeom prst="rect">
            <a:avLst/>
          </a:prstGeom>
          <a:noFill/>
          <a:ln w="9525">
            <a:noFill/>
            <a:miter lim="800000"/>
            <a:headEnd/>
            <a:tailEnd/>
          </a:ln>
        </p:spPr>
        <p:txBody>
          <a:bodyPr>
            <a:spAutoFit/>
          </a:bodyPr>
          <a:lstStyle/>
          <a:p>
            <a:pPr>
              <a:spcBef>
                <a:spcPct val="50000"/>
              </a:spcBef>
            </a:pPr>
            <a:r>
              <a:rPr lang="en-US" sz="1400" b="0"/>
              <a:t>Image f (x,y)</a:t>
            </a:r>
          </a:p>
        </p:txBody>
      </p:sp>
      <p:sp>
        <p:nvSpPr>
          <p:cNvPr id="44041" name="Text Box 10"/>
          <p:cNvSpPr txBox="1">
            <a:spLocks noChangeArrowheads="1"/>
          </p:cNvSpPr>
          <p:nvPr/>
        </p:nvSpPr>
        <p:spPr bwMode="auto">
          <a:xfrm>
            <a:off x="4248150" y="2343150"/>
            <a:ext cx="838200" cy="304800"/>
          </a:xfrm>
          <a:prstGeom prst="rect">
            <a:avLst/>
          </a:prstGeom>
          <a:noFill/>
          <a:ln w="9525">
            <a:noFill/>
            <a:miter lim="800000"/>
            <a:headEnd/>
            <a:tailEnd/>
          </a:ln>
        </p:spPr>
        <p:txBody>
          <a:bodyPr>
            <a:spAutoFit/>
          </a:bodyPr>
          <a:lstStyle/>
          <a:p>
            <a:pPr>
              <a:spcBef>
                <a:spcPct val="50000"/>
              </a:spcBef>
            </a:pPr>
            <a:r>
              <a:rPr lang="en-US" sz="1400" b="0" dirty="0"/>
              <a:t>Origin</a:t>
            </a:r>
          </a:p>
        </p:txBody>
      </p:sp>
      <p:sp>
        <p:nvSpPr>
          <p:cNvPr id="44042" name="Line 11"/>
          <p:cNvSpPr>
            <a:spLocks noChangeShapeType="1"/>
          </p:cNvSpPr>
          <p:nvPr/>
        </p:nvSpPr>
        <p:spPr bwMode="auto">
          <a:xfrm>
            <a:off x="4857750" y="2495550"/>
            <a:ext cx="609600" cy="76200"/>
          </a:xfrm>
          <a:prstGeom prst="line">
            <a:avLst/>
          </a:prstGeom>
          <a:noFill/>
          <a:ln w="9525">
            <a:solidFill>
              <a:schemeClr val="tx1"/>
            </a:solidFill>
            <a:round/>
            <a:headEnd/>
            <a:tailEnd type="triangle" w="med" len="med"/>
          </a:ln>
        </p:spPr>
        <p:txBody>
          <a:bodyPr/>
          <a:lstStyle/>
          <a:p>
            <a:endParaRPr lang="en-US"/>
          </a:p>
        </p:txBody>
      </p:sp>
      <p:sp>
        <p:nvSpPr>
          <p:cNvPr id="44043" name="Rectangle 12"/>
          <p:cNvSpPr>
            <a:spLocks noChangeArrowheads="1"/>
          </p:cNvSpPr>
          <p:nvPr/>
        </p:nvSpPr>
        <p:spPr bwMode="auto">
          <a:xfrm>
            <a:off x="6153150" y="2876550"/>
            <a:ext cx="533400" cy="457200"/>
          </a:xfrm>
          <a:prstGeom prst="rect">
            <a:avLst/>
          </a:prstGeom>
          <a:noFill/>
          <a:ln w="9525">
            <a:solidFill>
              <a:schemeClr val="tx1"/>
            </a:solidFill>
            <a:miter lim="800000"/>
            <a:headEnd/>
            <a:tailEnd/>
          </a:ln>
        </p:spPr>
        <p:txBody>
          <a:bodyPr wrap="none" anchor="ctr"/>
          <a:lstStyle/>
          <a:p>
            <a:endParaRPr lang="en-US"/>
          </a:p>
        </p:txBody>
      </p:sp>
      <p:sp>
        <p:nvSpPr>
          <p:cNvPr id="44044" name="Line 13"/>
          <p:cNvSpPr>
            <a:spLocks noChangeShapeType="1"/>
          </p:cNvSpPr>
          <p:nvPr/>
        </p:nvSpPr>
        <p:spPr bwMode="auto">
          <a:xfrm>
            <a:off x="6334125" y="2876550"/>
            <a:ext cx="0" cy="457200"/>
          </a:xfrm>
          <a:prstGeom prst="line">
            <a:avLst/>
          </a:prstGeom>
          <a:noFill/>
          <a:ln w="9525">
            <a:solidFill>
              <a:schemeClr val="tx1"/>
            </a:solidFill>
            <a:round/>
            <a:headEnd/>
            <a:tailEnd/>
          </a:ln>
        </p:spPr>
        <p:txBody>
          <a:bodyPr/>
          <a:lstStyle/>
          <a:p>
            <a:endParaRPr lang="en-US"/>
          </a:p>
        </p:txBody>
      </p:sp>
      <p:sp>
        <p:nvSpPr>
          <p:cNvPr id="44045" name="Line 14"/>
          <p:cNvSpPr>
            <a:spLocks noChangeShapeType="1"/>
          </p:cNvSpPr>
          <p:nvPr/>
        </p:nvSpPr>
        <p:spPr bwMode="auto">
          <a:xfrm>
            <a:off x="6505575" y="2876550"/>
            <a:ext cx="0" cy="457200"/>
          </a:xfrm>
          <a:prstGeom prst="line">
            <a:avLst/>
          </a:prstGeom>
          <a:noFill/>
          <a:ln w="9525">
            <a:solidFill>
              <a:schemeClr val="tx1"/>
            </a:solidFill>
            <a:round/>
            <a:headEnd/>
            <a:tailEnd/>
          </a:ln>
        </p:spPr>
        <p:txBody>
          <a:bodyPr/>
          <a:lstStyle/>
          <a:p>
            <a:endParaRPr lang="en-US"/>
          </a:p>
        </p:txBody>
      </p:sp>
      <p:sp>
        <p:nvSpPr>
          <p:cNvPr id="44046" name="Line 15"/>
          <p:cNvSpPr>
            <a:spLocks noChangeShapeType="1"/>
          </p:cNvSpPr>
          <p:nvPr/>
        </p:nvSpPr>
        <p:spPr bwMode="auto">
          <a:xfrm>
            <a:off x="6153150" y="3028950"/>
            <a:ext cx="533400" cy="0"/>
          </a:xfrm>
          <a:prstGeom prst="line">
            <a:avLst/>
          </a:prstGeom>
          <a:noFill/>
          <a:ln w="9525">
            <a:solidFill>
              <a:schemeClr val="tx1"/>
            </a:solidFill>
            <a:round/>
            <a:headEnd/>
            <a:tailEnd/>
          </a:ln>
        </p:spPr>
        <p:txBody>
          <a:bodyPr/>
          <a:lstStyle/>
          <a:p>
            <a:endParaRPr lang="en-US"/>
          </a:p>
        </p:txBody>
      </p:sp>
      <p:sp>
        <p:nvSpPr>
          <p:cNvPr id="44047" name="Line 16"/>
          <p:cNvSpPr>
            <a:spLocks noChangeShapeType="1"/>
          </p:cNvSpPr>
          <p:nvPr/>
        </p:nvSpPr>
        <p:spPr bwMode="auto">
          <a:xfrm>
            <a:off x="6153150" y="3181350"/>
            <a:ext cx="533400" cy="0"/>
          </a:xfrm>
          <a:prstGeom prst="line">
            <a:avLst/>
          </a:prstGeom>
          <a:noFill/>
          <a:ln w="9525">
            <a:solidFill>
              <a:schemeClr val="tx1"/>
            </a:solidFill>
            <a:round/>
            <a:headEnd/>
            <a:tailEnd/>
          </a:ln>
        </p:spPr>
        <p:txBody>
          <a:bodyPr/>
          <a:lstStyle/>
          <a:p>
            <a:endParaRPr lang="en-US"/>
          </a:p>
        </p:txBody>
      </p:sp>
      <p:sp>
        <p:nvSpPr>
          <p:cNvPr id="44048" name="Text Box 17"/>
          <p:cNvSpPr txBox="1">
            <a:spLocks noChangeArrowheads="1"/>
          </p:cNvSpPr>
          <p:nvPr/>
        </p:nvSpPr>
        <p:spPr bwMode="auto">
          <a:xfrm>
            <a:off x="6810375" y="2819400"/>
            <a:ext cx="533400" cy="274638"/>
          </a:xfrm>
          <a:prstGeom prst="rect">
            <a:avLst/>
          </a:prstGeom>
          <a:noFill/>
          <a:ln w="9525">
            <a:noFill/>
            <a:miter lim="800000"/>
            <a:headEnd/>
            <a:tailEnd/>
          </a:ln>
        </p:spPr>
        <p:txBody>
          <a:bodyPr>
            <a:spAutoFit/>
          </a:bodyPr>
          <a:lstStyle/>
          <a:p>
            <a:pPr>
              <a:spcBef>
                <a:spcPct val="50000"/>
              </a:spcBef>
            </a:pPr>
            <a:r>
              <a:rPr lang="en-US" sz="1200" b="0"/>
              <a:t>(x, y)</a:t>
            </a:r>
          </a:p>
        </p:txBody>
      </p:sp>
      <p:sp>
        <p:nvSpPr>
          <p:cNvPr id="44049" name="Line 18"/>
          <p:cNvSpPr>
            <a:spLocks noChangeShapeType="1"/>
          </p:cNvSpPr>
          <p:nvPr/>
        </p:nvSpPr>
        <p:spPr bwMode="auto">
          <a:xfrm flipH="1">
            <a:off x="6381750" y="2952750"/>
            <a:ext cx="533400" cy="152400"/>
          </a:xfrm>
          <a:prstGeom prst="line">
            <a:avLst/>
          </a:prstGeom>
          <a:noFill/>
          <a:ln w="9525">
            <a:solidFill>
              <a:schemeClr val="tx1"/>
            </a:solidFill>
            <a:round/>
            <a:headEnd/>
            <a:tailEnd type="triangle" w="med" len="med"/>
          </a:ln>
        </p:spPr>
        <p:txBody>
          <a:bodyPr/>
          <a:lstStyle/>
          <a:p>
            <a:endParaRPr lang="en-US"/>
          </a:p>
        </p:txBody>
      </p:sp>
      <p:sp>
        <p:nvSpPr>
          <p:cNvPr id="44050" name="Text Box 19"/>
          <p:cNvSpPr txBox="1">
            <a:spLocks noChangeArrowheads="1"/>
          </p:cNvSpPr>
          <p:nvPr/>
        </p:nvSpPr>
        <p:spPr bwMode="auto">
          <a:xfrm>
            <a:off x="5314950" y="5543550"/>
            <a:ext cx="304800" cy="366713"/>
          </a:xfrm>
          <a:prstGeom prst="rect">
            <a:avLst/>
          </a:prstGeom>
          <a:noFill/>
          <a:ln w="9525">
            <a:noFill/>
            <a:miter lim="800000"/>
            <a:headEnd/>
            <a:tailEnd/>
          </a:ln>
        </p:spPr>
        <p:txBody>
          <a:bodyPr>
            <a:spAutoFit/>
          </a:bodyPr>
          <a:lstStyle/>
          <a:p>
            <a:pPr>
              <a:spcBef>
                <a:spcPct val="50000"/>
              </a:spcBef>
            </a:pPr>
            <a:r>
              <a:rPr lang="en-US" b="0"/>
              <a:t>x</a:t>
            </a:r>
          </a:p>
        </p:txBody>
      </p:sp>
      <p:sp>
        <p:nvSpPr>
          <p:cNvPr id="44051" name="Text Box 20"/>
          <p:cNvSpPr txBox="1">
            <a:spLocks noChangeArrowheads="1"/>
          </p:cNvSpPr>
          <p:nvPr/>
        </p:nvSpPr>
        <p:spPr bwMode="auto">
          <a:xfrm>
            <a:off x="8591550" y="2495550"/>
            <a:ext cx="304800" cy="366713"/>
          </a:xfrm>
          <a:prstGeom prst="rect">
            <a:avLst/>
          </a:prstGeom>
          <a:noFill/>
          <a:ln w="9525">
            <a:noFill/>
            <a:miter lim="800000"/>
            <a:headEnd/>
            <a:tailEnd/>
          </a:ln>
        </p:spPr>
        <p:txBody>
          <a:bodyPr>
            <a:spAutoFit/>
          </a:bodyPr>
          <a:lstStyle/>
          <a:p>
            <a:pPr>
              <a:spcBef>
                <a:spcPct val="50000"/>
              </a:spcBef>
            </a:pPr>
            <a:r>
              <a:rPr lang="en-US" b="0"/>
              <a:t>y</a:t>
            </a:r>
          </a:p>
        </p:txBody>
      </p:sp>
      <p:sp>
        <p:nvSpPr>
          <p:cNvPr id="44052" name="Text Box 25"/>
          <p:cNvSpPr txBox="1">
            <a:spLocks noChangeArrowheads="1"/>
          </p:cNvSpPr>
          <p:nvPr/>
        </p:nvSpPr>
        <p:spPr bwMode="auto">
          <a:xfrm>
            <a:off x="381000" y="457200"/>
            <a:ext cx="8534400" cy="701675"/>
          </a:xfrm>
          <a:prstGeom prst="rect">
            <a:avLst/>
          </a:prstGeom>
          <a:noFill/>
          <a:ln w="9525">
            <a:noFill/>
            <a:miter lim="800000"/>
            <a:headEnd/>
            <a:tailEnd/>
          </a:ln>
        </p:spPr>
        <p:txBody>
          <a:bodyPr>
            <a:spAutoFit/>
          </a:bodyPr>
          <a:lstStyle/>
          <a:p>
            <a:pPr algn="just">
              <a:spcBef>
                <a:spcPct val="50000"/>
              </a:spcBef>
            </a:pPr>
            <a:r>
              <a:rPr lang="en-US" sz="2000" b="0" dirty="0"/>
              <a:t>The principal approach in defining a neighborhood about a point (x, y) is to use square or rectangular sub-image area centered at (x, y).</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normAutofit fontScale="90000"/>
          </a:bodyPr>
          <a:lstStyle/>
          <a:p>
            <a:pPr eaLnBrk="1" hangingPunct="1"/>
            <a:r>
              <a:rPr lang="en-US" sz="3200" b="1" smtClean="0"/>
              <a:t>Mean Filters</a:t>
            </a:r>
            <a:r>
              <a:rPr lang="en-US" sz="4000" smtClean="0"/>
              <a:t/>
            </a:r>
            <a:br>
              <a:rPr lang="en-US" sz="4000" smtClean="0"/>
            </a:br>
            <a:endParaRPr lang="en-US" sz="4000" smtClean="0"/>
          </a:p>
        </p:txBody>
      </p:sp>
      <p:sp>
        <p:nvSpPr>
          <p:cNvPr id="20484" name="Rectangle 3"/>
          <p:cNvSpPr>
            <a:spLocks noGrp="1" noChangeArrowheads="1"/>
          </p:cNvSpPr>
          <p:nvPr>
            <p:ph type="body" sz="half" idx="1"/>
          </p:nvPr>
        </p:nvSpPr>
        <p:spPr>
          <a:xfrm>
            <a:off x="457200" y="1600200"/>
            <a:ext cx="8305800" cy="4525963"/>
          </a:xfrm>
        </p:spPr>
        <p:txBody>
          <a:bodyPr/>
          <a:lstStyle/>
          <a:p>
            <a:pPr algn="just" eaLnBrk="1" hangingPunct="1"/>
            <a:r>
              <a:rPr lang="en-US" sz="2400" b="1" smtClean="0"/>
              <a:t>Geometric Mean:</a:t>
            </a:r>
          </a:p>
          <a:p>
            <a:pPr algn="just" eaLnBrk="1" hangingPunct="1">
              <a:buFontTx/>
              <a:buNone/>
            </a:pPr>
            <a:r>
              <a:rPr lang="en-US" sz="2400" smtClean="0"/>
              <a:t>	Let S</a:t>
            </a:r>
            <a:r>
              <a:rPr lang="en-US" sz="2400" baseline="-25000" smtClean="0"/>
              <a:t>xy</a:t>
            </a:r>
            <a:r>
              <a:rPr lang="en-US" sz="2400" smtClean="0"/>
              <a:t> represents the set of coordinates in rectangular sub image window of size m x n, centered at point (x, y). The pixel value of the processed image g(x, y) at any point (x, y) is given by the product of the pixels in the sub-image window, raised to the power 1/mn.</a:t>
            </a:r>
          </a:p>
          <a:p>
            <a:pPr algn="just" eaLnBrk="1" hangingPunct="1">
              <a:buFontTx/>
              <a:buNone/>
            </a:pPr>
            <a:endParaRPr lang="en-US" sz="2400" smtClean="0"/>
          </a:p>
        </p:txBody>
      </p:sp>
      <p:graphicFrame>
        <p:nvGraphicFramePr>
          <p:cNvPr id="20482" name="Object 4"/>
          <p:cNvGraphicFramePr>
            <a:graphicFrameLocks noGrp="1" noChangeAspect="1"/>
          </p:cNvGraphicFramePr>
          <p:nvPr>
            <p:ph sz="quarter" idx="2"/>
          </p:nvPr>
        </p:nvGraphicFramePr>
        <p:xfrm>
          <a:off x="3048000" y="4191000"/>
          <a:ext cx="3962400" cy="1427163"/>
        </p:xfrm>
        <a:graphic>
          <a:graphicData uri="http://schemas.openxmlformats.org/presentationml/2006/ole">
            <mc:AlternateContent xmlns:mc="http://schemas.openxmlformats.org/markup-compatibility/2006">
              <mc:Choice xmlns:v="urn:schemas-microsoft-com:vml" Requires="v">
                <p:oleObj spid="_x0000_s110620" name="Equation" r:id="rId3" imgW="1587500" imgH="571500" progId="Equation.3">
                  <p:embed/>
                </p:oleObj>
              </mc:Choice>
              <mc:Fallback>
                <p:oleObj name="Equation" r:id="rId3" imgW="1587500" imgH="5715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4191000"/>
                        <a:ext cx="3962400" cy="1427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4"/>
          <p:cNvSpPr>
            <a:spLocks noGrp="1" noChangeArrowheads="1"/>
          </p:cNvSpPr>
          <p:nvPr>
            <p:ph type="title"/>
          </p:nvPr>
        </p:nvSpPr>
        <p:spPr/>
        <p:txBody>
          <a:bodyPr/>
          <a:lstStyle/>
          <a:p>
            <a:pPr eaLnBrk="1" hangingPunct="1"/>
            <a:r>
              <a:rPr lang="en-US" sz="3200" b="1" smtClean="0"/>
              <a:t>Effects of Geometric Mean filters</a:t>
            </a:r>
          </a:p>
        </p:txBody>
      </p:sp>
      <p:pic>
        <p:nvPicPr>
          <p:cNvPr id="125955" name="Picture 7" descr="geo1"/>
          <p:cNvPicPr>
            <a:picLocks noGrp="1" noChangeAspect="1" noChangeArrowheads="1"/>
          </p:cNvPicPr>
          <p:nvPr>
            <p:ph sz="half" idx="1"/>
          </p:nvPr>
        </p:nvPicPr>
        <p:blipFill>
          <a:blip r:embed="rId2"/>
          <a:srcRect/>
          <a:stretch>
            <a:fillRect/>
          </a:stretch>
        </p:blipFill>
        <p:spPr>
          <a:xfrm>
            <a:off x="1066800" y="2209800"/>
            <a:ext cx="2857500" cy="2857500"/>
          </a:xfrm>
          <a:noFill/>
        </p:spPr>
      </p:pic>
      <p:pic>
        <p:nvPicPr>
          <p:cNvPr id="125956" name="Picture 8" descr="geo2"/>
          <p:cNvPicPr>
            <a:picLocks noGrp="1" noChangeAspect="1" noChangeArrowheads="1"/>
          </p:cNvPicPr>
          <p:nvPr>
            <p:ph sz="half" idx="2"/>
          </p:nvPr>
        </p:nvPicPr>
        <p:blipFill>
          <a:blip r:embed="rId3"/>
          <a:srcRect/>
          <a:stretch>
            <a:fillRect/>
          </a:stretch>
        </p:blipFill>
        <p:spPr>
          <a:xfrm>
            <a:off x="5257800" y="2209800"/>
            <a:ext cx="2857500" cy="2857500"/>
          </a:xfrm>
          <a:noFill/>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normAutofit fontScale="90000"/>
          </a:bodyPr>
          <a:lstStyle/>
          <a:p>
            <a:pPr eaLnBrk="1" hangingPunct="1"/>
            <a:r>
              <a:rPr lang="en-US" sz="3200" b="1" smtClean="0"/>
              <a:t>Mean Filters</a:t>
            </a:r>
            <a:r>
              <a:rPr lang="en-US" sz="4000" smtClean="0"/>
              <a:t/>
            </a:r>
            <a:br>
              <a:rPr lang="en-US" sz="4000" smtClean="0"/>
            </a:br>
            <a:endParaRPr lang="en-US" sz="4000" smtClean="0"/>
          </a:p>
        </p:txBody>
      </p:sp>
      <p:sp>
        <p:nvSpPr>
          <p:cNvPr id="21508" name="Rectangle 3"/>
          <p:cNvSpPr>
            <a:spLocks noGrp="1" noChangeArrowheads="1"/>
          </p:cNvSpPr>
          <p:nvPr>
            <p:ph type="body" sz="half" idx="1"/>
          </p:nvPr>
        </p:nvSpPr>
        <p:spPr>
          <a:xfrm>
            <a:off x="457200" y="1600200"/>
            <a:ext cx="8305800" cy="4525963"/>
          </a:xfrm>
        </p:spPr>
        <p:txBody>
          <a:bodyPr/>
          <a:lstStyle/>
          <a:p>
            <a:pPr algn="just" eaLnBrk="1" hangingPunct="1"/>
            <a:r>
              <a:rPr lang="en-US" sz="2400" b="1" smtClean="0"/>
              <a:t>Harmonic Mean:</a:t>
            </a:r>
          </a:p>
          <a:p>
            <a:pPr algn="just" eaLnBrk="1" hangingPunct="1">
              <a:buFontTx/>
              <a:buNone/>
            </a:pPr>
            <a:r>
              <a:rPr lang="en-US" sz="2400" smtClean="0"/>
              <a:t>	Let S</a:t>
            </a:r>
            <a:r>
              <a:rPr lang="en-US" sz="2400" baseline="-25000" smtClean="0"/>
              <a:t>xy</a:t>
            </a:r>
            <a:r>
              <a:rPr lang="en-US" sz="2400" smtClean="0"/>
              <a:t> represents the set of coordinates in rectangular sub image window of size m x n, centered at point (x, y). The pixel value of the processed image g(x, y) at any point (x, y) is given by the expression</a:t>
            </a:r>
          </a:p>
        </p:txBody>
      </p:sp>
      <p:graphicFrame>
        <p:nvGraphicFramePr>
          <p:cNvPr id="21506" name="Object 4"/>
          <p:cNvGraphicFramePr>
            <a:graphicFrameLocks noGrp="1" noChangeAspect="1"/>
          </p:cNvGraphicFramePr>
          <p:nvPr>
            <p:ph sz="quarter" idx="3"/>
          </p:nvPr>
        </p:nvGraphicFramePr>
        <p:xfrm>
          <a:off x="3505200" y="4038600"/>
          <a:ext cx="2743200" cy="1274763"/>
        </p:xfrm>
        <a:graphic>
          <a:graphicData uri="http://schemas.openxmlformats.org/presentationml/2006/ole">
            <mc:AlternateContent xmlns:mc="http://schemas.openxmlformats.org/markup-compatibility/2006">
              <mc:Choice xmlns:v="urn:schemas-microsoft-com:vml" Requires="v">
                <p:oleObj spid="_x0000_s111644" name="Equation" r:id="rId3" imgW="1256755" imgH="583947" progId="Equation.3">
                  <p:embed/>
                </p:oleObj>
              </mc:Choice>
              <mc:Fallback>
                <p:oleObj name="Equation" r:id="rId3" imgW="1256755" imgH="583947"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4038600"/>
                        <a:ext cx="2743200" cy="1274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r>
              <a:rPr lang="en-US" sz="3200" b="1" smtClean="0"/>
              <a:t>Effects of Harmonic Mean filters</a:t>
            </a:r>
          </a:p>
        </p:txBody>
      </p:sp>
      <p:pic>
        <p:nvPicPr>
          <p:cNvPr id="126979" name="Picture 7" descr="har1"/>
          <p:cNvPicPr>
            <a:picLocks noGrp="1" noChangeAspect="1" noChangeArrowheads="1"/>
          </p:cNvPicPr>
          <p:nvPr>
            <p:ph sz="half" idx="1"/>
          </p:nvPr>
        </p:nvPicPr>
        <p:blipFill>
          <a:blip r:embed="rId2"/>
          <a:srcRect/>
          <a:stretch>
            <a:fillRect/>
          </a:stretch>
        </p:blipFill>
        <p:spPr>
          <a:xfrm>
            <a:off x="1143000" y="2209800"/>
            <a:ext cx="2884488" cy="3376613"/>
          </a:xfrm>
          <a:noFill/>
        </p:spPr>
      </p:pic>
      <p:pic>
        <p:nvPicPr>
          <p:cNvPr id="126980" name="Picture 8" descr="har2"/>
          <p:cNvPicPr>
            <a:picLocks noGrp="1" noChangeAspect="1" noChangeArrowheads="1"/>
          </p:cNvPicPr>
          <p:nvPr>
            <p:ph sz="half" idx="2"/>
          </p:nvPr>
        </p:nvPicPr>
        <p:blipFill>
          <a:blip r:embed="rId3"/>
          <a:srcRect/>
          <a:stretch>
            <a:fillRect/>
          </a:stretch>
        </p:blipFill>
        <p:spPr>
          <a:xfrm>
            <a:off x="5334000" y="2209800"/>
            <a:ext cx="2884488" cy="3376613"/>
          </a:xfrm>
          <a:noFill/>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normAutofit fontScale="90000"/>
          </a:bodyPr>
          <a:lstStyle/>
          <a:p>
            <a:pPr eaLnBrk="1" hangingPunct="1"/>
            <a:r>
              <a:rPr lang="en-US" sz="3200" b="1" smtClean="0"/>
              <a:t>Mean Filters</a:t>
            </a:r>
            <a:r>
              <a:rPr lang="en-US" sz="4000" smtClean="0"/>
              <a:t/>
            </a:r>
            <a:br>
              <a:rPr lang="en-US" sz="4000" smtClean="0"/>
            </a:br>
            <a:endParaRPr lang="en-US" sz="4000" smtClean="0"/>
          </a:p>
        </p:txBody>
      </p:sp>
      <p:sp>
        <p:nvSpPr>
          <p:cNvPr id="22532" name="Rectangle 3"/>
          <p:cNvSpPr>
            <a:spLocks noGrp="1" noChangeArrowheads="1"/>
          </p:cNvSpPr>
          <p:nvPr>
            <p:ph type="body" sz="half" idx="1"/>
          </p:nvPr>
        </p:nvSpPr>
        <p:spPr>
          <a:xfrm>
            <a:off x="381000" y="990600"/>
            <a:ext cx="8382000" cy="5135563"/>
          </a:xfrm>
        </p:spPr>
        <p:txBody>
          <a:bodyPr/>
          <a:lstStyle/>
          <a:p>
            <a:pPr algn="just" eaLnBrk="1" hangingPunct="1"/>
            <a:r>
              <a:rPr lang="en-US" sz="2400" b="1" smtClean="0"/>
              <a:t>Contra harmonic Mean:</a:t>
            </a:r>
          </a:p>
          <a:p>
            <a:pPr algn="just" eaLnBrk="1" hangingPunct="1">
              <a:buFontTx/>
              <a:buNone/>
            </a:pPr>
            <a:r>
              <a:rPr lang="en-US" sz="2400" smtClean="0"/>
              <a:t>	Let S</a:t>
            </a:r>
            <a:r>
              <a:rPr lang="en-US" sz="2400" baseline="-25000" smtClean="0"/>
              <a:t>xy</a:t>
            </a:r>
            <a:r>
              <a:rPr lang="en-US" sz="2400" smtClean="0"/>
              <a:t> represents the set of coordinates in rectangular sub image window of size m x n, centered at point (x, y). The pixel value of the processed image g(x, y) at any point (x, y) is given by the expression</a:t>
            </a:r>
          </a:p>
          <a:p>
            <a:pPr algn="just" eaLnBrk="1" hangingPunct="1">
              <a:buFontTx/>
              <a:buNone/>
            </a:pPr>
            <a:endParaRPr lang="en-US" sz="2400" smtClean="0"/>
          </a:p>
          <a:p>
            <a:pPr algn="just" eaLnBrk="1" hangingPunct="1">
              <a:buFontTx/>
              <a:buNone/>
            </a:pPr>
            <a:endParaRPr lang="en-US" sz="2400" smtClean="0"/>
          </a:p>
          <a:p>
            <a:pPr algn="just" eaLnBrk="1" hangingPunct="1">
              <a:buFontTx/>
              <a:buNone/>
            </a:pPr>
            <a:endParaRPr lang="en-US" sz="2400" smtClean="0"/>
          </a:p>
          <a:p>
            <a:pPr algn="just" eaLnBrk="1" hangingPunct="1">
              <a:buFontTx/>
              <a:buNone/>
            </a:pPr>
            <a:r>
              <a:rPr lang="en-US" sz="2400" smtClean="0"/>
              <a:t>	</a:t>
            </a:r>
          </a:p>
          <a:p>
            <a:pPr algn="just" eaLnBrk="1" hangingPunct="1">
              <a:buFontTx/>
              <a:buNone/>
            </a:pPr>
            <a:r>
              <a:rPr lang="en-US" sz="2400" smtClean="0"/>
              <a:t>	where Q is called the is </a:t>
            </a:r>
            <a:r>
              <a:rPr lang="en-US" sz="2400" b="1" i="1" smtClean="0"/>
              <a:t>order </a:t>
            </a:r>
            <a:r>
              <a:rPr lang="en-US" sz="2400" smtClean="0"/>
              <a:t>of the filter. Q&gt;0 used for removing pepper noise and Q&lt;0 is used for reducing salt noise.</a:t>
            </a:r>
            <a:endParaRPr lang="en-US" sz="2400" b="1" i="1" smtClean="0"/>
          </a:p>
        </p:txBody>
      </p:sp>
      <p:graphicFrame>
        <p:nvGraphicFramePr>
          <p:cNvPr id="22530" name="Object 4"/>
          <p:cNvGraphicFramePr>
            <a:graphicFrameLocks noGrp="1" noChangeAspect="1"/>
          </p:cNvGraphicFramePr>
          <p:nvPr>
            <p:ph sz="quarter" idx="3"/>
          </p:nvPr>
        </p:nvGraphicFramePr>
        <p:xfrm>
          <a:off x="3048000" y="2971800"/>
          <a:ext cx="2971800" cy="1590675"/>
        </p:xfrm>
        <a:graphic>
          <a:graphicData uri="http://schemas.openxmlformats.org/presentationml/2006/ole">
            <mc:AlternateContent xmlns:mc="http://schemas.openxmlformats.org/markup-compatibility/2006">
              <mc:Choice xmlns:v="urn:schemas-microsoft-com:vml" Requires="v">
                <p:oleObj spid="_x0000_s112668" name="Equation" r:id="rId3" imgW="1447172" imgH="774364" progId="Equation.3">
                  <p:embed/>
                </p:oleObj>
              </mc:Choice>
              <mc:Fallback>
                <p:oleObj name="Equation" r:id="rId3" imgW="1447172" imgH="774364"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2971800"/>
                        <a:ext cx="2971800" cy="159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en-US" sz="3200" b="1" smtClean="0"/>
              <a:t>Effects of Contra-Harmonic Mean filters</a:t>
            </a:r>
          </a:p>
        </p:txBody>
      </p:sp>
      <p:pic>
        <p:nvPicPr>
          <p:cNvPr id="128003" name="Picture 9" descr="char1"/>
          <p:cNvPicPr>
            <a:picLocks noGrp="1" noChangeAspect="1" noChangeArrowheads="1"/>
          </p:cNvPicPr>
          <p:nvPr>
            <p:ph sz="half" idx="1"/>
          </p:nvPr>
        </p:nvPicPr>
        <p:blipFill>
          <a:blip r:embed="rId2"/>
          <a:srcRect/>
          <a:stretch>
            <a:fillRect/>
          </a:stretch>
        </p:blipFill>
        <p:spPr>
          <a:xfrm>
            <a:off x="952500" y="2019300"/>
            <a:ext cx="3086100" cy="3086100"/>
          </a:xfrm>
          <a:noFill/>
        </p:spPr>
      </p:pic>
      <p:pic>
        <p:nvPicPr>
          <p:cNvPr id="128004" name="Picture 10" descr="char2"/>
          <p:cNvPicPr>
            <a:picLocks noGrp="1" noChangeAspect="1" noChangeArrowheads="1"/>
          </p:cNvPicPr>
          <p:nvPr>
            <p:ph sz="half" idx="2"/>
          </p:nvPr>
        </p:nvPicPr>
        <p:blipFill>
          <a:blip r:embed="rId3"/>
          <a:srcRect/>
          <a:stretch>
            <a:fillRect/>
          </a:stretch>
        </p:blipFill>
        <p:spPr>
          <a:xfrm>
            <a:off x="5143500" y="2019300"/>
            <a:ext cx="3086100" cy="3086100"/>
          </a:xfrm>
          <a:noFill/>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normAutofit fontScale="90000"/>
          </a:bodyPr>
          <a:lstStyle/>
          <a:p>
            <a:pPr eaLnBrk="1" hangingPunct="1"/>
            <a:r>
              <a:rPr lang="en-US" sz="3200" b="1" smtClean="0"/>
              <a:t>Mean Filters</a:t>
            </a:r>
            <a:r>
              <a:rPr lang="en-US" sz="4000" smtClean="0"/>
              <a:t/>
            </a:r>
            <a:br>
              <a:rPr lang="en-US" sz="4000" smtClean="0"/>
            </a:br>
            <a:endParaRPr lang="en-US" sz="4000" smtClean="0"/>
          </a:p>
        </p:txBody>
      </p:sp>
      <p:sp>
        <p:nvSpPr>
          <p:cNvPr id="23556" name="Rectangle 3"/>
          <p:cNvSpPr>
            <a:spLocks noGrp="1" noChangeArrowheads="1"/>
          </p:cNvSpPr>
          <p:nvPr>
            <p:ph type="body" sz="half" idx="1"/>
          </p:nvPr>
        </p:nvSpPr>
        <p:spPr>
          <a:xfrm>
            <a:off x="381000" y="990600"/>
            <a:ext cx="8382000" cy="5135563"/>
          </a:xfrm>
        </p:spPr>
        <p:txBody>
          <a:bodyPr/>
          <a:lstStyle/>
          <a:p>
            <a:pPr algn="just" eaLnBrk="1" hangingPunct="1"/>
            <a:r>
              <a:rPr lang="en-US" sz="2400" b="1" smtClean="0"/>
              <a:t>Weighted Mean:</a:t>
            </a:r>
          </a:p>
          <a:p>
            <a:pPr algn="just" eaLnBrk="1" hangingPunct="1">
              <a:buFontTx/>
              <a:buNone/>
            </a:pPr>
            <a:r>
              <a:rPr lang="en-US" sz="2400" smtClean="0"/>
              <a:t>	Let S</a:t>
            </a:r>
            <a:r>
              <a:rPr lang="en-US" sz="2400" baseline="-25000" smtClean="0"/>
              <a:t>xy</a:t>
            </a:r>
            <a:r>
              <a:rPr lang="en-US" sz="2400" smtClean="0"/>
              <a:t> represents the set of coordinates in rectangular sub image window of size m x n, centered at point (x, y). The pixel value of the processed image g(x, y) at any point (x, y) is given by the expression</a:t>
            </a:r>
          </a:p>
          <a:p>
            <a:pPr algn="just" eaLnBrk="1" hangingPunct="1">
              <a:buFontTx/>
              <a:buNone/>
            </a:pPr>
            <a:endParaRPr lang="en-US" sz="2400" smtClean="0"/>
          </a:p>
          <a:p>
            <a:pPr algn="just" eaLnBrk="1" hangingPunct="1">
              <a:buFontTx/>
              <a:buNone/>
            </a:pPr>
            <a:endParaRPr lang="en-US" sz="2400" smtClean="0"/>
          </a:p>
          <a:p>
            <a:pPr algn="just" eaLnBrk="1" hangingPunct="1">
              <a:buFontTx/>
              <a:buNone/>
            </a:pPr>
            <a:endParaRPr lang="en-US" sz="2400" smtClean="0"/>
          </a:p>
          <a:p>
            <a:pPr algn="just" eaLnBrk="1" hangingPunct="1">
              <a:buFontTx/>
              <a:buNone/>
            </a:pPr>
            <a:r>
              <a:rPr lang="en-US" sz="2400" smtClean="0"/>
              <a:t>						     1/16  x	</a:t>
            </a:r>
            <a:endParaRPr lang="en-US" sz="2400" b="1" i="1" smtClean="0"/>
          </a:p>
        </p:txBody>
      </p:sp>
      <p:graphicFrame>
        <p:nvGraphicFramePr>
          <p:cNvPr id="23554" name="Object 4"/>
          <p:cNvGraphicFramePr>
            <a:graphicFrameLocks noGrp="1" noChangeAspect="1"/>
          </p:cNvGraphicFramePr>
          <p:nvPr>
            <p:ph sz="quarter" idx="3"/>
          </p:nvPr>
        </p:nvGraphicFramePr>
        <p:xfrm>
          <a:off x="990600" y="3657600"/>
          <a:ext cx="3962400" cy="1525588"/>
        </p:xfrm>
        <a:graphic>
          <a:graphicData uri="http://schemas.openxmlformats.org/presentationml/2006/ole">
            <mc:AlternateContent xmlns:mc="http://schemas.openxmlformats.org/markup-compatibility/2006">
              <mc:Choice xmlns:v="urn:schemas-microsoft-com:vml" Requires="v">
                <p:oleObj spid="_x0000_s113692" name="Equation" r:id="rId3" imgW="2209800" imgH="850900" progId="Equation.3">
                  <p:embed/>
                </p:oleObj>
              </mc:Choice>
              <mc:Fallback>
                <p:oleObj name="Equation" r:id="rId3" imgW="2209800" imgH="850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657600"/>
                        <a:ext cx="3962400" cy="1525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0517" name="Group 5"/>
          <p:cNvGraphicFramePr>
            <a:graphicFrameLocks noGrp="1"/>
          </p:cNvGraphicFramePr>
          <p:nvPr>
            <p:ph sz="quarter" idx="2"/>
          </p:nvPr>
        </p:nvGraphicFramePr>
        <p:xfrm>
          <a:off x="6629400" y="3810000"/>
          <a:ext cx="1828800" cy="1554426"/>
        </p:xfrm>
        <a:graphic>
          <a:graphicData uri="http://schemas.openxmlformats.org/drawingml/2006/table">
            <a:tbl>
              <a:tblPr/>
              <a:tblGrid>
                <a:gridCol w="609600"/>
                <a:gridCol w="609600"/>
                <a:gridCol w="609600"/>
              </a:tblGrid>
              <a:tr h="5180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2</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0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2</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4</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2</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0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2</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3575" name="Rectangle 23"/>
          <p:cNvSpPr>
            <a:spLocks noChangeArrowheads="1"/>
          </p:cNvSpPr>
          <p:nvPr/>
        </p:nvSpPr>
        <p:spPr bwMode="auto">
          <a:xfrm>
            <a:off x="5181600" y="3352800"/>
            <a:ext cx="3733800" cy="3124200"/>
          </a:xfrm>
          <a:prstGeom prst="rect">
            <a:avLst/>
          </a:prstGeom>
          <a:noFill/>
          <a:ln w="9525">
            <a:solidFill>
              <a:schemeClr val="tx1"/>
            </a:solidFill>
            <a:miter lim="800000"/>
            <a:headEnd/>
            <a:tailEnd/>
          </a:ln>
        </p:spPr>
        <p:txBody>
          <a:bodyPr wrap="none" anchor="ctr"/>
          <a:lstStyle/>
          <a:p>
            <a:endParaRPr lang="en-US"/>
          </a:p>
        </p:txBody>
      </p:sp>
      <p:sp>
        <p:nvSpPr>
          <p:cNvPr id="23576" name="Text Box 24"/>
          <p:cNvSpPr txBox="1">
            <a:spLocks noChangeArrowheads="1"/>
          </p:cNvSpPr>
          <p:nvPr/>
        </p:nvSpPr>
        <p:spPr bwMode="auto">
          <a:xfrm>
            <a:off x="5334000" y="5867400"/>
            <a:ext cx="3810000" cy="366713"/>
          </a:xfrm>
          <a:prstGeom prst="rect">
            <a:avLst/>
          </a:prstGeom>
          <a:noFill/>
          <a:ln w="9525">
            <a:noFill/>
            <a:miter lim="800000"/>
            <a:headEnd/>
            <a:tailEnd/>
          </a:ln>
        </p:spPr>
        <p:txBody>
          <a:bodyPr>
            <a:spAutoFit/>
          </a:bodyPr>
          <a:lstStyle/>
          <a:p>
            <a:pPr>
              <a:spcBef>
                <a:spcPct val="50000"/>
              </a:spcBef>
            </a:pPr>
            <a:r>
              <a:rPr lang="en-US" i="1"/>
              <a:t>3 x 3 convolution mask</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sz="3200" b="1" smtClean="0"/>
              <a:t>Effects of Weighted Mean filters</a:t>
            </a:r>
          </a:p>
        </p:txBody>
      </p:sp>
      <p:pic>
        <p:nvPicPr>
          <p:cNvPr id="129027" name="Picture 7" descr="weg1"/>
          <p:cNvPicPr>
            <a:picLocks noGrp="1" noChangeAspect="1" noChangeArrowheads="1"/>
          </p:cNvPicPr>
          <p:nvPr>
            <p:ph sz="half" idx="1"/>
          </p:nvPr>
        </p:nvPicPr>
        <p:blipFill>
          <a:blip r:embed="rId2"/>
          <a:srcRect/>
          <a:stretch>
            <a:fillRect/>
          </a:stretch>
        </p:blipFill>
        <p:spPr>
          <a:xfrm>
            <a:off x="990600" y="1981200"/>
            <a:ext cx="3009900" cy="3009900"/>
          </a:xfrm>
          <a:noFill/>
        </p:spPr>
      </p:pic>
      <p:pic>
        <p:nvPicPr>
          <p:cNvPr id="129028" name="Picture 10" descr="weg2"/>
          <p:cNvPicPr>
            <a:picLocks noGrp="1" noChangeAspect="1" noChangeArrowheads="1"/>
          </p:cNvPicPr>
          <p:nvPr>
            <p:ph sz="half" idx="2"/>
          </p:nvPr>
        </p:nvPicPr>
        <p:blipFill>
          <a:blip r:embed="rId3"/>
          <a:srcRect/>
          <a:stretch>
            <a:fillRect/>
          </a:stretch>
        </p:blipFill>
        <p:spPr>
          <a:xfrm>
            <a:off x="5029200" y="1981200"/>
            <a:ext cx="3048000" cy="3048000"/>
          </a:xfrm>
          <a:noFill/>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57200" y="152400"/>
            <a:ext cx="8382000" cy="639763"/>
          </a:xfrm>
        </p:spPr>
        <p:txBody>
          <a:bodyPr>
            <a:normAutofit/>
          </a:bodyPr>
          <a:lstStyle/>
          <a:p>
            <a:pPr eaLnBrk="1" hangingPunct="1"/>
            <a:r>
              <a:rPr lang="en-US" sz="3200" b="1" dirty="0" smtClean="0"/>
              <a:t>Mean Filters (summary)</a:t>
            </a:r>
            <a:r>
              <a:rPr lang="en-US" sz="3200" dirty="0" smtClean="0"/>
              <a:t> </a:t>
            </a:r>
          </a:p>
        </p:txBody>
      </p:sp>
      <p:sp>
        <p:nvSpPr>
          <p:cNvPr id="130051" name="Rectangle 3"/>
          <p:cNvSpPr>
            <a:spLocks noGrp="1" noChangeArrowheads="1"/>
          </p:cNvSpPr>
          <p:nvPr>
            <p:ph type="body" sz="half" idx="2"/>
          </p:nvPr>
        </p:nvSpPr>
        <p:spPr>
          <a:xfrm>
            <a:off x="228600" y="914400"/>
            <a:ext cx="8763000" cy="5715000"/>
          </a:xfrm>
        </p:spPr>
        <p:txBody>
          <a:bodyPr>
            <a:normAutofit fontScale="92500"/>
          </a:bodyPr>
          <a:lstStyle/>
          <a:p>
            <a:pPr eaLnBrk="1" hangingPunct="1">
              <a:buFontTx/>
              <a:buNone/>
            </a:pPr>
            <a:r>
              <a:rPr lang="en-US" sz="2400" b="1" dirty="0" smtClean="0"/>
              <a:t>Arithmetic Mean :</a:t>
            </a:r>
          </a:p>
          <a:p>
            <a:pPr eaLnBrk="1" hangingPunct="1"/>
            <a:r>
              <a:rPr lang="en-US" sz="2200" dirty="0" smtClean="0"/>
              <a:t>It smoothes local variations in an image. (Removes Gaussian and uniform noise)</a:t>
            </a:r>
          </a:p>
          <a:p>
            <a:pPr eaLnBrk="1" hangingPunct="1"/>
            <a:r>
              <a:rPr lang="en-US" sz="2200" dirty="0" smtClean="0"/>
              <a:t>Noise is reduced as a result of blurring.</a:t>
            </a:r>
          </a:p>
          <a:p>
            <a:pPr eaLnBrk="1" hangingPunct="1">
              <a:buFontTx/>
              <a:buNone/>
            </a:pPr>
            <a:r>
              <a:rPr lang="en-US" sz="2400" b="1" dirty="0" smtClean="0"/>
              <a:t>Geometric Mean:</a:t>
            </a:r>
          </a:p>
          <a:p>
            <a:pPr eaLnBrk="1" hangingPunct="1"/>
            <a:r>
              <a:rPr lang="en-US" sz="2200" dirty="0" smtClean="0"/>
              <a:t>Achieves smoothing, but it tends to lose less image detail than arithmetic mean filter.</a:t>
            </a:r>
          </a:p>
          <a:p>
            <a:pPr eaLnBrk="1" hangingPunct="1"/>
            <a:r>
              <a:rPr lang="en-US" sz="2200" dirty="0" smtClean="0"/>
              <a:t>Removes Gaussian noise.</a:t>
            </a:r>
          </a:p>
          <a:p>
            <a:pPr eaLnBrk="1" hangingPunct="1">
              <a:buFontTx/>
              <a:buNone/>
            </a:pPr>
            <a:r>
              <a:rPr lang="en-US" sz="2400" b="1" dirty="0" smtClean="0"/>
              <a:t>Harmonic mean filter:</a:t>
            </a:r>
          </a:p>
          <a:p>
            <a:pPr eaLnBrk="1" hangingPunct="1"/>
            <a:r>
              <a:rPr lang="en-US" sz="2200" dirty="0" smtClean="0"/>
              <a:t>It works well for salt noise, buts fails for pepper noise.</a:t>
            </a:r>
          </a:p>
          <a:p>
            <a:r>
              <a:rPr lang="en-US" sz="2200" dirty="0"/>
              <a:t>Removes Gaussian noise.</a:t>
            </a:r>
          </a:p>
          <a:p>
            <a:pPr eaLnBrk="1" hangingPunct="1">
              <a:buFontTx/>
              <a:buNone/>
            </a:pPr>
            <a:r>
              <a:rPr lang="en-US" sz="2400" b="1" dirty="0" smtClean="0"/>
              <a:t>Contra-harmonic Mean filters:</a:t>
            </a:r>
          </a:p>
          <a:p>
            <a:pPr eaLnBrk="1" hangingPunct="1"/>
            <a:r>
              <a:rPr lang="en-US" sz="2200" dirty="0" smtClean="0"/>
              <a:t>For negative value of Q, it eliminates salt noise.</a:t>
            </a:r>
          </a:p>
          <a:p>
            <a:pPr eaLnBrk="1" hangingPunct="1"/>
            <a:r>
              <a:rPr lang="en-US" sz="2200" dirty="0" smtClean="0"/>
              <a:t>For positive value of Q, it eliminates pepper noise.</a:t>
            </a:r>
          </a:p>
          <a:p>
            <a:pPr eaLnBrk="1" hangingPunct="1">
              <a:buFontTx/>
              <a:buNone/>
            </a:pPr>
            <a:r>
              <a:rPr lang="en-US" sz="2400" b="1" dirty="0" smtClean="0"/>
              <a:t>Weighted Mean:</a:t>
            </a:r>
          </a:p>
          <a:p>
            <a:pPr eaLnBrk="1" hangingPunct="1"/>
            <a:r>
              <a:rPr lang="en-US" sz="2200" dirty="0" smtClean="0"/>
              <a:t>It attempts to reduce blurring in the smoothing process.</a:t>
            </a:r>
            <a:endParaRPr lang="en-US" sz="2400" dirty="0"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sz="3200" b="1" smtClean="0"/>
              <a:t>Order Statistics filters</a:t>
            </a:r>
          </a:p>
        </p:txBody>
      </p:sp>
      <p:sp>
        <p:nvSpPr>
          <p:cNvPr id="24580" name="Rectangle 3"/>
          <p:cNvSpPr>
            <a:spLocks noGrp="1" noChangeArrowheads="1"/>
          </p:cNvSpPr>
          <p:nvPr>
            <p:ph type="body" sz="half" idx="1"/>
          </p:nvPr>
        </p:nvSpPr>
        <p:spPr>
          <a:xfrm>
            <a:off x="457200" y="1600200"/>
            <a:ext cx="8686800" cy="4953000"/>
          </a:xfrm>
        </p:spPr>
        <p:txBody>
          <a:bodyPr/>
          <a:lstStyle/>
          <a:p>
            <a:pPr algn="just" eaLnBrk="1" hangingPunct="1">
              <a:buFontTx/>
              <a:buNone/>
            </a:pPr>
            <a:r>
              <a:rPr lang="en-US" sz="2400" b="1" smtClean="0"/>
              <a:t>Median Filter</a:t>
            </a:r>
          </a:p>
          <a:p>
            <a:pPr algn="just" eaLnBrk="1" hangingPunct="1">
              <a:buFontTx/>
              <a:buNone/>
            </a:pPr>
            <a:r>
              <a:rPr lang="en-US" sz="2400" smtClean="0"/>
              <a:t>	This Filter replaces the value of a pixel by the median of the gray levels in the neighborhood of that pixel:</a:t>
            </a:r>
          </a:p>
          <a:p>
            <a:pPr algn="just" eaLnBrk="1" hangingPunct="1">
              <a:buFontTx/>
              <a:buNone/>
            </a:pPr>
            <a:endParaRPr lang="en-US" sz="2400" smtClean="0"/>
          </a:p>
          <a:p>
            <a:pPr algn="just" eaLnBrk="1" hangingPunct="1">
              <a:buFontTx/>
              <a:buNone/>
            </a:pPr>
            <a:endParaRPr lang="en-US" sz="2400" smtClean="0"/>
          </a:p>
          <a:p>
            <a:pPr algn="just" eaLnBrk="1" hangingPunct="1">
              <a:buFontTx/>
              <a:buNone/>
            </a:pPr>
            <a:endParaRPr lang="en-US" sz="2400" smtClean="0"/>
          </a:p>
          <a:p>
            <a:pPr algn="just" eaLnBrk="1" hangingPunct="1">
              <a:buFontTx/>
              <a:buNone/>
            </a:pPr>
            <a:endParaRPr lang="en-US" sz="2400" smtClean="0"/>
          </a:p>
          <a:p>
            <a:pPr algn="just" eaLnBrk="1" hangingPunct="1">
              <a:buFontTx/>
              <a:buNone/>
            </a:pPr>
            <a:r>
              <a:rPr lang="en-US" sz="2400" smtClean="0"/>
              <a:t>	It works well with the image having bipolar and unipolar impulse noise.</a:t>
            </a:r>
          </a:p>
        </p:txBody>
      </p:sp>
      <p:graphicFrame>
        <p:nvGraphicFramePr>
          <p:cNvPr id="24578" name="Object 4"/>
          <p:cNvGraphicFramePr>
            <a:graphicFrameLocks noGrp="1" noChangeAspect="1"/>
          </p:cNvGraphicFramePr>
          <p:nvPr>
            <p:ph sz="half" idx="2"/>
          </p:nvPr>
        </p:nvGraphicFramePr>
        <p:xfrm>
          <a:off x="2286000" y="3352800"/>
          <a:ext cx="4191000" cy="865188"/>
        </p:xfrm>
        <a:graphic>
          <a:graphicData uri="http://schemas.openxmlformats.org/presentationml/2006/ole">
            <mc:AlternateContent xmlns:mc="http://schemas.openxmlformats.org/markup-compatibility/2006">
              <mc:Choice xmlns:v="urn:schemas-microsoft-com:vml" Requires="v">
                <p:oleObj spid="_x0000_s114716" name="Equation" r:id="rId3" imgW="1536033" imgH="317362" progId="Equation.3">
                  <p:embed/>
                </p:oleObj>
              </mc:Choice>
              <mc:Fallback>
                <p:oleObj name="Equation" r:id="rId3" imgW="1536033" imgH="317362"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352800"/>
                        <a:ext cx="4191000" cy="86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999</TotalTime>
  <Words>4481</Words>
  <Application>Microsoft Office PowerPoint</Application>
  <PresentationFormat>On-screen Show (4:3)</PresentationFormat>
  <Paragraphs>1196</Paragraphs>
  <Slides>142</Slides>
  <Notes>5</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142</vt:i4>
      </vt:variant>
    </vt:vector>
  </HeadingPairs>
  <TitlesOfParts>
    <vt:vector size="145" baseType="lpstr">
      <vt:lpstr>Office Theme</vt:lpstr>
      <vt:lpstr>Equation</vt:lpstr>
      <vt:lpstr>Bitmap Image</vt:lpstr>
      <vt:lpstr>Chapter- 3  Image Enhancement</vt:lpstr>
      <vt:lpstr>Agenda</vt:lpstr>
      <vt:lpstr>Image Enhancement</vt:lpstr>
      <vt:lpstr>Different Enhancement   Techniques</vt:lpstr>
      <vt:lpstr>Background</vt:lpstr>
      <vt:lpstr>Point Processing</vt:lpstr>
      <vt:lpstr>Point Processing (Example)</vt:lpstr>
      <vt:lpstr>Neighborhood</vt:lpstr>
      <vt:lpstr>3 x 3 neighborhood about a point (x, y) in an image</vt:lpstr>
      <vt:lpstr>Mask processing or Filtering</vt:lpstr>
      <vt:lpstr>PowerPoint Presentation</vt:lpstr>
      <vt:lpstr>Mask processing</vt:lpstr>
      <vt:lpstr>Some Basic Gray Level Transformation</vt:lpstr>
      <vt:lpstr>Image Negative</vt:lpstr>
      <vt:lpstr>Image Negative</vt:lpstr>
      <vt:lpstr>Log Transformation (Dynamic Range Compression)</vt:lpstr>
      <vt:lpstr>Log Transformation (Dynamic Range Compression)</vt:lpstr>
      <vt:lpstr>Power – Law Transformation</vt:lpstr>
      <vt:lpstr>Power – Law Transformation</vt:lpstr>
      <vt:lpstr>Gamma Correction</vt:lpstr>
      <vt:lpstr>PowerPoint Presentation</vt:lpstr>
      <vt:lpstr>Contrast Manipulation</vt:lpstr>
      <vt:lpstr>Piecewise – Linear Transformation functions</vt:lpstr>
      <vt:lpstr>Contrast stretching</vt:lpstr>
      <vt:lpstr>Contrast stretching</vt:lpstr>
      <vt:lpstr>Contrast stretching</vt:lpstr>
      <vt:lpstr>Contrast stretching</vt:lpstr>
      <vt:lpstr>PowerPoint Presentation</vt:lpstr>
      <vt:lpstr>Contrast stretching</vt:lpstr>
      <vt:lpstr>Gray – Level Slicing</vt:lpstr>
      <vt:lpstr>Gray – Level Slicing</vt:lpstr>
      <vt:lpstr>PowerPoint Presentation</vt:lpstr>
      <vt:lpstr>PowerPoint Presentation</vt:lpstr>
      <vt:lpstr>Bit Plane Slicing</vt:lpstr>
      <vt:lpstr>Bit Plane Slicing (contd..)</vt:lpstr>
      <vt:lpstr>PowerPoint Presentation</vt:lpstr>
      <vt:lpstr>Bit Plane Slicing (contd..)</vt:lpstr>
      <vt:lpstr>THANK YOU…..  Any Questions ???</vt:lpstr>
      <vt:lpstr>Histogram Processing</vt:lpstr>
      <vt:lpstr>PowerPoint Presentation</vt:lpstr>
      <vt:lpstr>Dark Image</vt:lpstr>
      <vt:lpstr>Bright Image</vt:lpstr>
      <vt:lpstr>Low Contrast Image</vt:lpstr>
      <vt:lpstr>High Contrast Image</vt:lpstr>
      <vt:lpstr>Histogram Processing</vt:lpstr>
      <vt:lpstr>Histogram Equalization</vt:lpstr>
      <vt:lpstr>Histogram Equalization (contd..)</vt:lpstr>
      <vt:lpstr>PowerPoint Presentation</vt:lpstr>
      <vt:lpstr>PowerPoint Presentation</vt:lpstr>
      <vt:lpstr>PowerPoint Presentation</vt:lpstr>
      <vt:lpstr>PowerPoint Presentation</vt:lpstr>
      <vt:lpstr>PowerPoint Presentation</vt:lpstr>
      <vt:lpstr>PowerPoint Presentation</vt:lpstr>
      <vt:lpstr>THANK YOU…..  Any Questions ???</vt:lpstr>
      <vt:lpstr>Histogram Matching (or Specification)</vt:lpstr>
      <vt:lpstr>Histogram Matching (or Specification)</vt:lpstr>
      <vt:lpstr>Histogram Matching (or Specification)</vt:lpstr>
      <vt:lpstr>Histogram Matching (or Specification)</vt:lpstr>
      <vt:lpstr>Histogram Matching (or Specification)</vt:lpstr>
      <vt:lpstr>PowerPoint Presentation</vt:lpstr>
      <vt:lpstr>PowerPoint Presentation</vt:lpstr>
      <vt:lpstr>PowerPoint Presentation</vt:lpstr>
      <vt:lpstr>PowerPoint Presentation</vt:lpstr>
      <vt:lpstr>PowerPoint Presentation</vt:lpstr>
      <vt:lpstr>Noise Models</vt:lpstr>
      <vt:lpstr>Noise Models</vt:lpstr>
      <vt:lpstr>Noise Models</vt:lpstr>
      <vt:lpstr>Noise Models</vt:lpstr>
      <vt:lpstr>Noise Models</vt:lpstr>
      <vt:lpstr>Noise Models</vt:lpstr>
      <vt:lpstr>Noise Models</vt:lpstr>
      <vt:lpstr>Noise Models </vt:lpstr>
      <vt:lpstr>Noise Models </vt:lpstr>
      <vt:lpstr>PowerPoint Presentation</vt:lpstr>
      <vt:lpstr>PowerPoint Presentation</vt:lpstr>
      <vt:lpstr>IMAGE ENHANCEMENT  USING SPATIAL FILTERING (Basic Concept) </vt:lpstr>
      <vt:lpstr>Spatial filtering</vt:lpstr>
      <vt:lpstr>Mask processing</vt:lpstr>
      <vt:lpstr>Mask processing</vt:lpstr>
      <vt:lpstr>Basics of spatial filtering</vt:lpstr>
      <vt:lpstr>Basics of spatial filtering (contd..)</vt:lpstr>
      <vt:lpstr>Basics of spatial filtering(contd..)</vt:lpstr>
      <vt:lpstr>Basics of spatial filtering (contd..)</vt:lpstr>
      <vt:lpstr>Basics of spatial filtering (contd..) </vt:lpstr>
      <vt:lpstr>Basics of spatial filtering (contd..) </vt:lpstr>
      <vt:lpstr>IMAGE ENHANCEMENT  USING SPATIAL FILTERING (Smoothing  Operation) </vt:lpstr>
      <vt:lpstr>Smoothing Spatial Filter</vt:lpstr>
      <vt:lpstr>Types of Spatial Filter</vt:lpstr>
      <vt:lpstr>Mean Filters </vt:lpstr>
      <vt:lpstr>Mean Filters </vt:lpstr>
      <vt:lpstr>Effects of Geometric Mean filters</vt:lpstr>
      <vt:lpstr>Mean Filters </vt:lpstr>
      <vt:lpstr>Effects of Harmonic Mean filters</vt:lpstr>
      <vt:lpstr>Mean Filters </vt:lpstr>
      <vt:lpstr>Effects of Contra-Harmonic Mean filters</vt:lpstr>
      <vt:lpstr>Mean Filters </vt:lpstr>
      <vt:lpstr>Effects of Weighted Mean filters</vt:lpstr>
      <vt:lpstr>Mean Filters (summary) </vt:lpstr>
      <vt:lpstr>Order Statistics filters</vt:lpstr>
      <vt:lpstr>Effects of Median filters</vt:lpstr>
      <vt:lpstr>Order Statistics filters</vt:lpstr>
      <vt:lpstr>Effects of Max filters</vt:lpstr>
      <vt:lpstr>Effects of Min filters</vt:lpstr>
      <vt:lpstr>Order Statistics filters</vt:lpstr>
      <vt:lpstr>Effects of Mid-point filters</vt:lpstr>
      <vt:lpstr>Order Statistics filters</vt:lpstr>
      <vt:lpstr>Effects of Alpha-trimmed filters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ENHANCEMENT  USING SPATIAL FILTERING (Sharpening Operation) </vt:lpstr>
      <vt:lpstr>Sharpening Spatial Filters</vt:lpstr>
      <vt:lpstr>Sharpening Spatial Filter (contd..)</vt:lpstr>
      <vt:lpstr>Sharpening Spatial Filter (contd..)</vt:lpstr>
      <vt:lpstr>PowerPoint Presentation</vt:lpstr>
      <vt:lpstr>Sharpening Spatial Filter (contd..)</vt:lpstr>
      <vt:lpstr>Sharpening Spatial Filter (contd..)</vt:lpstr>
      <vt:lpstr>Sharpening Spatial Filter- Laplacian</vt:lpstr>
      <vt:lpstr>Sharpening Spatial Filter- Laplacian</vt:lpstr>
      <vt:lpstr>PowerPoint Presentation</vt:lpstr>
      <vt:lpstr>Sharpening Spatial Filter- Laplacian</vt:lpstr>
      <vt:lpstr>PowerPoint Presentation</vt:lpstr>
      <vt:lpstr>Sharpening Spatial Filter- Laplacian </vt:lpstr>
      <vt:lpstr>PowerPoint Presentation</vt:lpstr>
      <vt:lpstr>Unsharp masking and high-boost filtering</vt:lpstr>
      <vt:lpstr>Unsharp masking and high-boost filtering</vt:lpstr>
      <vt:lpstr>Unsharp masking and high-boost filtering</vt:lpstr>
      <vt:lpstr>PowerPoint Presentation</vt:lpstr>
      <vt:lpstr>Sharpening Spatial filter (contd..)</vt:lpstr>
      <vt:lpstr>Sharpening Spatial filter (contd..)</vt:lpstr>
      <vt:lpstr>Sharpening Spatial filter (contd..)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Pixel Relationships</dc:title>
  <dc:creator>ASHIS</dc:creator>
  <cp:lastModifiedBy>ashis</cp:lastModifiedBy>
  <cp:revision>231</cp:revision>
  <dcterms:created xsi:type="dcterms:W3CDTF">2006-08-16T00:00:00Z</dcterms:created>
  <dcterms:modified xsi:type="dcterms:W3CDTF">2018-02-15T11:03:05Z</dcterms:modified>
</cp:coreProperties>
</file>